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0"/>
  </p:notesMasterIdLst>
  <p:sldIdLst>
    <p:sldId id="446" r:id="rId3"/>
    <p:sldId id="449" r:id="rId4"/>
    <p:sldId id="452" r:id="rId5"/>
    <p:sldId id="454" r:id="rId6"/>
    <p:sldId id="450" r:id="rId7"/>
    <p:sldId id="451" r:id="rId8"/>
    <p:sldId id="453" r:id="rId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佐藤 大樹（地方創生推進事務局）" initials="佐藤" lastIdx="1" clrIdx="0">
    <p:extLst>
      <p:ext uri="{19B8F6BF-5375-455C-9EA6-DF929625EA0E}">
        <p15:presenceInfo xmlns:p15="http://schemas.microsoft.com/office/powerpoint/2012/main" userId="S-1-5-21-2022458152-3381638288-3706476089-1110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67CA6"/>
    <a:srgbClr val="DEEBF7"/>
    <a:srgbClr val="BBD6EF"/>
    <a:srgbClr val="0874A4"/>
    <a:srgbClr val="CAD4E0"/>
    <a:srgbClr val="B1B9C1"/>
    <a:srgbClr val="0671A6"/>
    <a:srgbClr val="0569A7"/>
    <a:srgbClr val="1B6191"/>
    <a:srgbClr val="2279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85" autoAdjust="0"/>
    <p:restoredTop sz="94333" autoAdjust="0"/>
  </p:normalViewPr>
  <p:slideViewPr>
    <p:cSldViewPr snapToGrid="0">
      <p:cViewPr varScale="1">
        <p:scale>
          <a:sx n="69" d="100"/>
          <a:sy n="69" d="100"/>
        </p:scale>
        <p:origin x="1506" y="66"/>
      </p:cViewPr>
      <p:guideLst>
        <p:guide orient="horz" pos="2160"/>
        <p:guide pos="2880"/>
      </p:guideLst>
    </p:cSldViewPr>
  </p:slideViewPr>
  <p:notesTextViewPr>
    <p:cViewPr>
      <p:scale>
        <a:sx n="1" d="1"/>
        <a:sy n="1" d="1"/>
      </p:scale>
      <p:origin x="0" y="0"/>
    </p:cViewPr>
  </p:notesTextViewPr>
  <p:sorterViewPr>
    <p:cViewPr>
      <p:scale>
        <a:sx n="100" d="100"/>
        <a:sy n="100" d="100"/>
      </p:scale>
      <p:origin x="0" y="-10314"/>
    </p:cViewPr>
  </p:sorter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6.xml" />
  <Relationship Id="rId13" Type="http://schemas.openxmlformats.org/officeDocument/2006/relationships/viewProps" Target="viewProps.xml" />
  <Relationship Id="rId3" Type="http://schemas.openxmlformats.org/officeDocument/2006/relationships/slide" Target="slides/slide1.xml" />
  <Relationship Id="rId7" Type="http://schemas.openxmlformats.org/officeDocument/2006/relationships/slide" Target="slides/slide5.xml" />
  <Relationship Id="rId12" Type="http://schemas.openxmlformats.org/officeDocument/2006/relationships/presProps" Target="presProps.xml" />
  <Relationship Id="rId2" Type="http://schemas.openxmlformats.org/officeDocument/2006/relationships/slideMaster" Target="slideMasters/slideMaster2.xml" />
  <Relationship Id="rId1" Type="http://schemas.openxmlformats.org/officeDocument/2006/relationships/slideMaster" Target="slideMasters/slideMaster1.xml" />
  <Relationship Id="rId6" Type="http://schemas.openxmlformats.org/officeDocument/2006/relationships/slide" Target="slides/slide4.xml" />
  <Relationship Id="rId11" Type="http://schemas.openxmlformats.org/officeDocument/2006/relationships/commentAuthors" Target="commentAuthors.xml" />
  <Relationship Id="rId5" Type="http://schemas.openxmlformats.org/officeDocument/2006/relationships/slide" Target="slides/slide3.xml" />
  <Relationship Id="rId15" Type="http://schemas.openxmlformats.org/officeDocument/2006/relationships/tableStyles" Target="tableStyles.xml" />
  <Relationship Id="rId10" Type="http://schemas.openxmlformats.org/officeDocument/2006/relationships/notesMaster" Target="notesMasters/notesMaster1.xml" />
  <Relationship Id="rId4" Type="http://schemas.openxmlformats.org/officeDocument/2006/relationships/slide" Target="slides/slide2.xml" />
  <Relationship Id="rId9" Type="http://schemas.openxmlformats.org/officeDocument/2006/relationships/slide" Target="slides/slide7.xml" />
  <Relationship Id="rId14" Type="http://schemas.openxmlformats.org/officeDocument/2006/relationships/theme" Target="theme/theme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3.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787" cy="498693"/>
          </a:xfrm>
          <a:prstGeom prst="rect">
            <a:avLst/>
          </a:prstGeom>
        </p:spPr>
        <p:txBody>
          <a:bodyPr vert="horz" lIns="92222" tIns="46112" rIns="92222" bIns="461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7" cy="498693"/>
          </a:xfrm>
          <a:prstGeom prst="rect">
            <a:avLst/>
          </a:prstGeom>
        </p:spPr>
        <p:txBody>
          <a:bodyPr vert="horz" lIns="92222" tIns="46112" rIns="92222" bIns="46112" rtlCol="0"/>
          <a:lstStyle>
            <a:lvl1pPr algn="r">
              <a:defRPr sz="1200"/>
            </a:lvl1pPr>
          </a:lstStyle>
          <a:p>
            <a:fld id="{29969AC3-423A-406C-9CDA-5104FC2843F5}" type="datetimeFigureOut">
              <a:rPr kumimoji="1" lang="ja-JP" altLang="en-US" smtClean="0"/>
              <a:t>2021/8/2</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2222" tIns="46112" rIns="92222" bIns="46112" rtlCol="0" anchor="ctr"/>
          <a:lstStyle/>
          <a:p>
            <a:endParaRPr lang="ja-JP" altLang="en-US"/>
          </a:p>
        </p:txBody>
      </p:sp>
      <p:sp>
        <p:nvSpPr>
          <p:cNvPr id="5" name="ノート プレースホルダー 4"/>
          <p:cNvSpPr>
            <a:spLocks noGrp="1"/>
          </p:cNvSpPr>
          <p:nvPr>
            <p:ph type="body" sz="quarter" idx="3"/>
          </p:nvPr>
        </p:nvSpPr>
        <p:spPr>
          <a:xfrm>
            <a:off x="680721" y="4783309"/>
            <a:ext cx="5445760" cy="3913615"/>
          </a:xfrm>
          <a:prstGeom prst="rect">
            <a:avLst/>
          </a:prstGeom>
        </p:spPr>
        <p:txBody>
          <a:bodyPr vert="horz" lIns="92222" tIns="46112" rIns="92222" bIns="461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7"/>
            <a:ext cx="2949787" cy="498692"/>
          </a:xfrm>
          <a:prstGeom prst="rect">
            <a:avLst/>
          </a:prstGeom>
        </p:spPr>
        <p:txBody>
          <a:bodyPr vert="horz" lIns="92222" tIns="46112" rIns="92222" bIns="461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2222" tIns="46112" rIns="92222" bIns="46112" rtlCol="0" anchor="b"/>
          <a:lstStyle>
            <a:lvl1pPr algn="r">
              <a:defRPr sz="1200"/>
            </a:lvl1pPr>
          </a:lstStyle>
          <a:p>
            <a:fld id="{BDF813AA-3448-4CD9-B63A-61455916396D}" type="slidenum">
              <a:rPr kumimoji="1" lang="ja-JP" altLang="en-US" smtClean="0"/>
              <a:t>‹#›</a:t>
            </a:fld>
            <a:endParaRPr kumimoji="1" lang="ja-JP" altLang="en-US"/>
          </a:p>
        </p:txBody>
      </p:sp>
    </p:spTree>
    <p:extLst>
      <p:ext uri="{BB962C8B-B14F-4D97-AF65-F5344CB8AC3E}">
        <p14:creationId xmlns:p14="http://schemas.microsoft.com/office/powerpoint/2010/main" val="41611343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539"/>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1122470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9769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193667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699794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1447543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4039707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7361634-7419-4DE4-9132-A9EA730556AB}" type="datetimeFigureOut">
              <a:rPr kumimoji="1" lang="ja-JP" altLang="en-US" smtClean="0"/>
              <a:t>2021/8/2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3674864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7361634-7419-4DE4-9132-A9EA730556AB}" type="datetimeFigureOut">
              <a:rPr kumimoji="1" lang="ja-JP" altLang="en-US" smtClean="0"/>
              <a:t>2021/8/2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2895655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7361634-7419-4DE4-9132-A9EA730556AB}" type="datetimeFigureOut">
              <a:rPr kumimoji="1" lang="ja-JP" altLang="en-US" smtClean="0"/>
              <a:t>2021/8/2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4232603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61634-7419-4DE4-9132-A9EA730556AB}" type="datetimeFigureOut">
              <a:rPr kumimoji="1" lang="ja-JP" altLang="en-US" smtClean="0"/>
              <a:t>2021/8/2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16795002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361634-7419-4DE4-9132-A9EA730556AB}" type="datetimeFigureOut">
              <a:rPr kumimoji="1" lang="ja-JP" altLang="en-US" smtClean="0"/>
              <a:t>2021/8/2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416857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21493408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361634-7419-4DE4-9132-A9EA730556AB}" type="datetimeFigureOut">
              <a:rPr kumimoji="1" lang="ja-JP" altLang="en-US" smtClean="0"/>
              <a:t>2021/8/2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2057128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192754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361634-7419-4DE4-9132-A9EA730556AB}"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98827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1"/>
            <a:ext cx="7886700" cy="2852737"/>
          </a:xfrm>
        </p:spPr>
        <p:txBody>
          <a:bodyPr anchor="b"/>
          <a:lstStyle>
            <a:lvl1pPr>
              <a:defRPr sz="553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9" y="4589466"/>
            <a:ext cx="7886700" cy="1500187"/>
          </a:xfrm>
        </p:spPr>
        <p:txBody>
          <a:bodyPr/>
          <a:lstStyle>
            <a:lvl1pPr marL="0" indent="0">
              <a:buNone/>
              <a:defRPr sz="2215">
                <a:solidFill>
                  <a:schemeClr val="tx1"/>
                </a:solidFill>
              </a:defRPr>
            </a:lvl1pPr>
            <a:lvl2pPr marL="422041" indent="0">
              <a:buNone/>
              <a:defRPr sz="1846">
                <a:solidFill>
                  <a:schemeClr val="tx1">
                    <a:tint val="75000"/>
                  </a:schemeClr>
                </a:solidFill>
              </a:defRPr>
            </a:lvl2pPr>
            <a:lvl3pPr marL="844083" indent="0">
              <a:buNone/>
              <a:defRPr sz="1662">
                <a:solidFill>
                  <a:schemeClr val="tx1">
                    <a:tint val="75000"/>
                  </a:schemeClr>
                </a:solidFill>
              </a:defRPr>
            </a:lvl3pPr>
            <a:lvl4pPr marL="1266124" indent="0">
              <a:buNone/>
              <a:defRPr sz="1477">
                <a:solidFill>
                  <a:schemeClr val="tx1">
                    <a:tint val="75000"/>
                  </a:schemeClr>
                </a:solidFill>
              </a:defRPr>
            </a:lvl4pPr>
            <a:lvl5pPr marL="1688165" indent="0">
              <a:buNone/>
              <a:defRPr sz="1477">
                <a:solidFill>
                  <a:schemeClr val="tx1">
                    <a:tint val="75000"/>
                  </a:schemeClr>
                </a:solidFill>
              </a:defRPr>
            </a:lvl5pPr>
            <a:lvl6pPr marL="2110207" indent="0">
              <a:buNone/>
              <a:defRPr sz="1477">
                <a:solidFill>
                  <a:schemeClr val="tx1">
                    <a:tint val="75000"/>
                  </a:schemeClr>
                </a:solidFill>
              </a:defRPr>
            </a:lvl6pPr>
            <a:lvl7pPr marL="2532248" indent="0">
              <a:buNone/>
              <a:defRPr sz="1477">
                <a:solidFill>
                  <a:schemeClr val="tx1">
                    <a:tint val="75000"/>
                  </a:schemeClr>
                </a:solidFill>
              </a:defRPr>
            </a:lvl7pPr>
            <a:lvl8pPr marL="2954289" indent="0">
              <a:buNone/>
              <a:defRPr sz="1477">
                <a:solidFill>
                  <a:schemeClr val="tx1">
                    <a:tint val="75000"/>
                  </a:schemeClr>
                </a:solidFill>
              </a:defRPr>
            </a:lvl8pPr>
            <a:lvl9pPr marL="3376331" indent="0">
              <a:buNone/>
              <a:defRPr sz="147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3F98EAF-5051-49DC-BD35-7E1D4E4AEF3F}"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3404077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3F98EAF-5051-49DC-BD35-7E1D4E4AEF3F}" type="datetimeFigureOut">
              <a:rPr kumimoji="1" lang="ja-JP" altLang="en-US" smtClean="0"/>
              <a:t>2021/8/2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52445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3F98EAF-5051-49DC-BD35-7E1D4E4AEF3F}" type="datetimeFigureOut">
              <a:rPr kumimoji="1" lang="ja-JP" altLang="en-US" smtClean="0"/>
              <a:t>2021/8/2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395118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3F98EAF-5051-49DC-BD35-7E1D4E4AEF3F}" type="datetimeFigureOut">
              <a:rPr kumimoji="1" lang="ja-JP" altLang="en-US" smtClean="0"/>
              <a:t>2021/8/2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2507400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98EAF-5051-49DC-BD35-7E1D4E4AEF3F}" type="datetimeFigureOut">
              <a:rPr kumimoji="1" lang="ja-JP" altLang="en-US" smtClean="0"/>
              <a:t>2021/8/2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74025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F98EAF-5051-49DC-BD35-7E1D4E4AEF3F}" type="datetimeFigureOut">
              <a:rPr kumimoji="1" lang="ja-JP" altLang="en-US" smtClean="0"/>
              <a:t>2021/8/2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3410315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F98EAF-5051-49DC-BD35-7E1D4E4AEF3F}" type="datetimeFigureOut">
              <a:rPr kumimoji="1" lang="ja-JP" altLang="en-US" smtClean="0"/>
              <a:t>2021/8/2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1119619858"/>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19.xml" />
  <Relationship Id="rId3" Type="http://schemas.openxmlformats.org/officeDocument/2006/relationships/slideLayout" Target="../slideLayouts/slideLayout14.xml" />
  <Relationship Id="rId7" Type="http://schemas.openxmlformats.org/officeDocument/2006/relationships/slideLayout" Target="../slideLayouts/slideLayout18.xml" />
  <Relationship Id="rId12" Type="http://schemas.openxmlformats.org/officeDocument/2006/relationships/theme" Target="../theme/theme2.xml" />
  <Relationship Id="rId2" Type="http://schemas.openxmlformats.org/officeDocument/2006/relationships/slideLayout" Target="../slideLayouts/slideLayout13.xml" />
  <Relationship Id="rId1" Type="http://schemas.openxmlformats.org/officeDocument/2006/relationships/slideLayout" Target="../slideLayouts/slideLayout12.xml" />
  <Relationship Id="rId6" Type="http://schemas.openxmlformats.org/officeDocument/2006/relationships/slideLayout" Target="../slideLayouts/slideLayout17.xml" />
  <Relationship Id="rId11" Type="http://schemas.openxmlformats.org/officeDocument/2006/relationships/slideLayout" Target="../slideLayouts/slideLayout22.xml" />
  <Relationship Id="rId5" Type="http://schemas.openxmlformats.org/officeDocument/2006/relationships/slideLayout" Target="../slideLayouts/slideLayout16.xml" />
  <Relationship Id="rId10" Type="http://schemas.openxmlformats.org/officeDocument/2006/relationships/slideLayout" Target="../slideLayouts/slideLayout21.xml" />
  <Relationship Id="rId4" Type="http://schemas.openxmlformats.org/officeDocument/2006/relationships/slideLayout" Target="../slideLayouts/slideLayout15.xml" />
  <Relationship Id="rId9" Type="http://schemas.openxmlformats.org/officeDocument/2006/relationships/slideLayout" Target="../slideLayouts/slideLayout20.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43F98EAF-5051-49DC-BD35-7E1D4E4AEF3F}" type="datetimeFigureOut">
              <a:rPr kumimoji="1" lang="ja-JP" altLang="en-US" smtClean="0"/>
              <a:t>2021/8/2</a:t>
            </a:fld>
            <a:endParaRPr kumimoji="1" lang="ja-JP" altLang="en-US"/>
          </a:p>
        </p:txBody>
      </p:sp>
      <p:sp>
        <p:nvSpPr>
          <p:cNvPr id="5" name="Footer Placeholder 4"/>
          <p:cNvSpPr>
            <a:spLocks noGrp="1"/>
          </p:cNvSpPr>
          <p:nvPr>
            <p:ph type="ftr" sz="quarter" idx="3"/>
          </p:nvPr>
        </p:nvSpPr>
        <p:spPr>
          <a:xfrm>
            <a:off x="3028951" y="6356353"/>
            <a:ext cx="30861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4179060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44083" rtl="0" eaLnBrk="1" latinLnBrk="0" hangingPunct="1">
        <a:lnSpc>
          <a:spcPct val="90000"/>
        </a:lnSpc>
        <a:spcBef>
          <a:spcPct val="0"/>
        </a:spcBef>
        <a:buNone/>
        <a:defRPr kumimoji="1" sz="4062" kern="1200">
          <a:solidFill>
            <a:schemeClr val="tx1"/>
          </a:solidFill>
          <a:latin typeface="+mj-lt"/>
          <a:ea typeface="+mj-ea"/>
          <a:cs typeface="+mj-cs"/>
        </a:defRPr>
      </a:lvl1pPr>
    </p:titleStyle>
    <p:bodyStyle>
      <a:lvl1pPr marL="211021" indent="-211021" algn="l" defTabSz="844083" rtl="0" eaLnBrk="1" latinLnBrk="0" hangingPunct="1">
        <a:lnSpc>
          <a:spcPct val="90000"/>
        </a:lnSpc>
        <a:spcBef>
          <a:spcPts val="923"/>
        </a:spcBef>
        <a:buFont typeface="Arial" panose="020B0604020202020204" pitchFamily="34" charset="0"/>
        <a:buChar char="•"/>
        <a:defRPr kumimoji="1"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panose="020B0604020202020204" pitchFamily="34" charset="0"/>
        <a:buChar char="•"/>
        <a:defRPr kumimoji="1"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panose="020B0604020202020204" pitchFamily="34" charset="0"/>
        <a:buChar char="•"/>
        <a:defRPr kumimoji="1"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p:bodyStyle>
    <p:otherStyle>
      <a:defPPr>
        <a:defRPr lang="en-US"/>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61634-7419-4DE4-9132-A9EA730556AB}" type="datetimeFigureOut">
              <a:rPr kumimoji="1" lang="ja-JP" altLang="en-US" smtClean="0"/>
              <a:t>2021/8/2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2296661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8" Type="http://schemas.openxmlformats.org/officeDocument/2006/relationships/image" Target="../media/image7.png" />
  <Relationship Id="rId13" Type="http://schemas.openxmlformats.org/officeDocument/2006/relationships/image" Target="../media/image12.png" />
  <Relationship Id="rId18" Type="http://schemas.openxmlformats.org/officeDocument/2006/relationships/image" Target="../media/image17.png" />
  <Relationship Id="rId3" Type="http://schemas.openxmlformats.org/officeDocument/2006/relationships/image" Target="../media/image2.png" />
  <Relationship Id="rId7" Type="http://schemas.openxmlformats.org/officeDocument/2006/relationships/image" Target="../media/image6.png" />
  <Relationship Id="rId12" Type="http://schemas.openxmlformats.org/officeDocument/2006/relationships/image" Target="../media/image11.png" />
  <Relationship Id="rId17" Type="http://schemas.openxmlformats.org/officeDocument/2006/relationships/image" Target="../media/image16.png" />
  <Relationship Id="rId2" Type="http://schemas.openxmlformats.org/officeDocument/2006/relationships/image" Target="../media/image1.png" />
  <Relationship Id="rId16" Type="http://schemas.openxmlformats.org/officeDocument/2006/relationships/image" Target="../media/image15.png" />
  <Relationship Id="rId1" Type="http://schemas.openxmlformats.org/officeDocument/2006/relationships/slideLayout" Target="../slideLayouts/slideLayout18.xml" />
  <Relationship Id="rId6" Type="http://schemas.openxmlformats.org/officeDocument/2006/relationships/image" Target="../media/image5.png" />
  <Relationship Id="rId11" Type="http://schemas.openxmlformats.org/officeDocument/2006/relationships/image" Target="../media/image10.png" />
  <Relationship Id="rId5" Type="http://schemas.openxmlformats.org/officeDocument/2006/relationships/image" Target="../media/image4.png" />
  <Relationship Id="rId15" Type="http://schemas.openxmlformats.org/officeDocument/2006/relationships/image" Target="../media/image14.png" />
  <Relationship Id="rId10" Type="http://schemas.openxmlformats.org/officeDocument/2006/relationships/image" Target="../media/image9.png" />
  <Relationship Id="rId4" Type="http://schemas.openxmlformats.org/officeDocument/2006/relationships/image" Target="../media/image3.png" />
  <Relationship Id="rId9" Type="http://schemas.openxmlformats.org/officeDocument/2006/relationships/image" Target="../media/image8.png" />
  <Relationship Id="rId14" Type="http://schemas.openxmlformats.org/officeDocument/2006/relationships/image" Target="../media/image13.png"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18.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18.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18.xml" />
</Relationships>
</file>

<file path=ppt/slides/_rels/slide5.xml.rels>&#65279;<?xml version="1.0" encoding="utf-8" standalone="yes"?>
<Relationships xmlns="http://schemas.openxmlformats.org/package/2006/relationships">
  <Relationship Id="rId8" Type="http://schemas.openxmlformats.org/officeDocument/2006/relationships/image" Target="../media/image7.png" />
  <Relationship Id="rId13" Type="http://schemas.openxmlformats.org/officeDocument/2006/relationships/image" Target="../media/image12.png" />
  <Relationship Id="rId18" Type="http://schemas.openxmlformats.org/officeDocument/2006/relationships/image" Target="../media/image17.png" />
  <Relationship Id="rId3" Type="http://schemas.openxmlformats.org/officeDocument/2006/relationships/image" Target="../media/image2.png" />
  <Relationship Id="rId7" Type="http://schemas.openxmlformats.org/officeDocument/2006/relationships/image" Target="../media/image6.png" />
  <Relationship Id="rId12" Type="http://schemas.openxmlformats.org/officeDocument/2006/relationships/image" Target="../media/image11.png" />
  <Relationship Id="rId17" Type="http://schemas.openxmlformats.org/officeDocument/2006/relationships/image" Target="../media/image16.png" />
  <Relationship Id="rId2" Type="http://schemas.openxmlformats.org/officeDocument/2006/relationships/image" Target="../media/image1.png" />
  <Relationship Id="rId16" Type="http://schemas.openxmlformats.org/officeDocument/2006/relationships/image" Target="../media/image15.png" />
  <Relationship Id="rId1" Type="http://schemas.openxmlformats.org/officeDocument/2006/relationships/slideLayout" Target="../slideLayouts/slideLayout18.xml" />
  <Relationship Id="rId6" Type="http://schemas.openxmlformats.org/officeDocument/2006/relationships/image" Target="../media/image5.png" />
  <Relationship Id="rId11" Type="http://schemas.openxmlformats.org/officeDocument/2006/relationships/image" Target="../media/image10.png" />
  <Relationship Id="rId5" Type="http://schemas.openxmlformats.org/officeDocument/2006/relationships/image" Target="../media/image4.png" />
  <Relationship Id="rId15" Type="http://schemas.openxmlformats.org/officeDocument/2006/relationships/image" Target="../media/image14.png" />
  <Relationship Id="rId10" Type="http://schemas.openxmlformats.org/officeDocument/2006/relationships/image" Target="../media/image9.png" />
  <Relationship Id="rId4" Type="http://schemas.openxmlformats.org/officeDocument/2006/relationships/image" Target="../media/image3.png" />
  <Relationship Id="rId9" Type="http://schemas.openxmlformats.org/officeDocument/2006/relationships/image" Target="../media/image8.png" />
  <Relationship Id="rId14" Type="http://schemas.openxmlformats.org/officeDocument/2006/relationships/image" Target="../media/image13.png"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18.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18.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a:extLst>
              <a:ext uri="{FF2B5EF4-FFF2-40B4-BE49-F238E27FC236}">
                <a16:creationId xmlns:a16="http://schemas.microsoft.com/office/drawing/2014/main" id="{B626A8F7-7E57-4A47-A52D-63FDFE7F2401}"/>
              </a:ext>
            </a:extLst>
          </p:cNvPr>
          <p:cNvSpPr/>
          <p:nvPr/>
        </p:nvSpPr>
        <p:spPr>
          <a:xfrm>
            <a:off x="-3264380" y="2372150"/>
            <a:ext cx="3082955" cy="556827"/>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a:t>
            </a:r>
            <a:r>
              <a:rPr kumimoji="1" lang="en-US" altLang="ja-JP" sz="1200" dirty="0" smtClean="0">
                <a:solidFill>
                  <a:prstClr val="black"/>
                </a:solidFill>
                <a:latin typeface="Meiryo UI" panose="020B0604030504040204" pitchFamily="50" charset="-128"/>
                <a:ea typeface="Meiryo UI" panose="020B0604030504040204" pitchFamily="50" charset="-128"/>
              </a:rPr>
              <a:t>2.</a:t>
            </a:r>
            <a:r>
              <a:rPr kumimoji="1" lang="ja-JP" altLang="en-US" sz="1200" dirty="0" smtClean="0">
                <a:solidFill>
                  <a:prstClr val="black"/>
                </a:solidFill>
                <a:latin typeface="Meiryo UI" panose="020B0604030504040204" pitchFamily="50" charset="-128"/>
                <a:ea typeface="Meiryo UI"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該当</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するアイコンを</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お使いください。</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3" name="テキスト ボックス 62">
            <a:extLst>
              <a:ext uri="{FF2B5EF4-FFF2-40B4-BE49-F238E27FC236}">
                <a16:creationId xmlns:a16="http://schemas.microsoft.com/office/drawing/2014/main" id="{0F41CECA-3D85-4DB2-94FB-FB5822186523}"/>
              </a:ext>
            </a:extLst>
          </p:cNvPr>
          <p:cNvSpPr txBox="1"/>
          <p:nvPr/>
        </p:nvSpPr>
        <p:spPr>
          <a:xfrm>
            <a:off x="-2325189" y="390819"/>
            <a:ext cx="2145897" cy="461665"/>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ご提出</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の際は</a:t>
            </a:r>
            <a:r>
              <a:rPr kumimoji="1" lang="ja-JP" altLang="en-US" sz="1200" b="1" i="0" u="sng" strike="noStrike" kern="1200" cap="none" spc="0" normalizeH="0" baseline="0" noProof="0" dirty="0">
                <a:ln>
                  <a:noFill/>
                </a:ln>
                <a:solidFill>
                  <a:srgbClr val="067CA6"/>
                </a:solidFill>
                <a:effectLst/>
                <a:uLnTx/>
                <a:uFillTx/>
                <a:latin typeface="Meiryo UI" panose="020B0604030504040204" pitchFamily="50" charset="-128"/>
                <a:ea typeface="Meiryo UI" panose="020B0604030504040204" pitchFamily="50" charset="-128"/>
                <a:cs typeface="+mn-cs"/>
              </a:rPr>
              <a:t>青文字</a:t>
            </a: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は削除して</a:t>
            </a:r>
            <a:r>
              <a:rPr kumimoji="1" lang="ja-JP" altLang="en-US" sz="1200" b="1" i="0" u="sng"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ご提出</a:t>
            </a:r>
            <a:r>
              <a:rPr kumimoji="1" lang="ja-JP" altLang="en-US" sz="1200" dirty="0" smtClean="0">
                <a:solidFill>
                  <a:prstClr val="black"/>
                </a:solidFill>
                <a:latin typeface="Meiryo UI" panose="020B0604030504040204" pitchFamily="50" charset="-128"/>
                <a:ea typeface="Meiryo UI" panose="020B0604030504040204" pitchFamily="50" charset="-128"/>
              </a:rPr>
              <a:t>ください。</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40" name="表 39"/>
          <p:cNvGraphicFramePr>
            <a:graphicFrameLocks noGrp="1"/>
          </p:cNvGraphicFramePr>
          <p:nvPr>
            <p:extLst>
              <p:ext uri="{D42A27DB-BD31-4B8C-83A1-F6EECF244321}">
                <p14:modId xmlns:p14="http://schemas.microsoft.com/office/powerpoint/2010/main" val="909728517"/>
              </p:ext>
            </p:extLst>
          </p:nvPr>
        </p:nvGraphicFramePr>
        <p:xfrm>
          <a:off x="72571" y="2533650"/>
          <a:ext cx="4484189" cy="420601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803729">
                  <a:extLst>
                    <a:ext uri="{9D8B030D-6E8A-4147-A177-3AD203B41FA5}">
                      <a16:colId xmlns:a16="http://schemas.microsoft.com/office/drawing/2014/main" val="3550993727"/>
                    </a:ext>
                  </a:extLst>
                </a:gridCol>
                <a:gridCol w="3680460">
                  <a:extLst>
                    <a:ext uri="{9D8B030D-6E8A-4147-A177-3AD203B41FA5}">
                      <a16:colId xmlns:a16="http://schemas.microsoft.com/office/drawing/2014/main" val="3183412318"/>
                    </a:ext>
                  </a:extLst>
                </a:gridCol>
              </a:tblGrid>
              <a:tr h="372884">
                <a:tc gridSpan="2">
                  <a:txBody>
                    <a:bodyPr/>
                    <a:lstStyle/>
                    <a:p>
                      <a:pPr marL="0" algn="l" defTabSz="914400" rtl="0" eaLnBrk="1" latinLnBrk="0" hangingPunct="1"/>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２</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該当する</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SDGs</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目標</a:t>
                      </a:r>
                      <a:endParaRPr kumimoji="1" lang="ja-JP" altLang="en-US" sz="1400" b="1" kern="1200" dirty="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kern="1200" dirty="0" smtClean="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97731859"/>
                  </a:ext>
                </a:extLst>
              </a:tr>
              <a:tr h="1299716">
                <a:tc>
                  <a:txBody>
                    <a:bodyPr/>
                    <a:lstStyle/>
                    <a:p>
                      <a:endParaRPr kumimoji="1" lang="en-US" altLang="ja-JP" sz="160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kumimoji="1" lang="en-US" altLang="ja-JP" sz="1200" kern="1200" dirty="0" smtClean="0">
                          <a:solidFill>
                            <a:srgbClr val="0070C0"/>
                          </a:solidFill>
                          <a:latin typeface="Meiryo UI" panose="020B0604030504040204" pitchFamily="50" charset="-128"/>
                          <a:ea typeface="Meiryo UI" panose="020B0604030504040204" pitchFamily="50" charset="-128"/>
                          <a:cs typeface="+mn-cs"/>
                        </a:rPr>
                        <a:t>SDGs</a:t>
                      </a:r>
                      <a:r>
                        <a:rPr kumimoji="1" lang="ja-JP" altLang="en-US" sz="1200" kern="1200" dirty="0" smtClean="0">
                          <a:solidFill>
                            <a:srgbClr val="0070C0"/>
                          </a:solidFill>
                          <a:latin typeface="Meiryo UI" panose="020B0604030504040204" pitchFamily="50" charset="-128"/>
                          <a:ea typeface="Meiryo UI" panose="020B0604030504040204" pitchFamily="50" charset="-128"/>
                          <a:cs typeface="+mn-cs"/>
                        </a:rPr>
                        <a:t>に関して現在取り組んでいることを記入の  </a:t>
                      </a:r>
                      <a:endParaRPr kumimoji="1" lang="en-US" altLang="ja-JP" sz="1200" kern="1200" dirty="0" smtClean="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rgbClr val="0070C0"/>
                          </a:solidFill>
                          <a:latin typeface="Meiryo UI" panose="020B0604030504040204" pitchFamily="50" charset="-128"/>
                          <a:ea typeface="Meiryo UI" panose="020B0604030504040204" pitchFamily="50" charset="-128"/>
                          <a:cs typeface="+mn-cs"/>
                        </a:rPr>
                        <a:t>上、</a:t>
                      </a:r>
                      <a:r>
                        <a:rPr kumimoji="1" lang="ja-JP" altLang="en-US" sz="1200" u="sng" kern="1200" dirty="0" smtClean="0">
                          <a:solidFill>
                            <a:srgbClr val="0070C0"/>
                          </a:solidFill>
                          <a:latin typeface="Meiryo UI" panose="020B0604030504040204" pitchFamily="50" charset="-128"/>
                          <a:ea typeface="Meiryo UI" panose="020B0604030504040204" pitchFamily="50" charset="-128"/>
                          <a:cs typeface="+mn-cs"/>
                        </a:rPr>
                        <a:t>関係する主要なゴール</a:t>
                      </a:r>
                      <a:r>
                        <a:rPr kumimoji="1" lang="ja-JP" altLang="en-US" sz="1200" b="0" u="sng" kern="1200" dirty="0" smtClean="0">
                          <a:solidFill>
                            <a:srgbClr val="0070C0"/>
                          </a:solidFill>
                          <a:latin typeface="Meiryo UI" panose="020B0604030504040204" pitchFamily="50" charset="-128"/>
                          <a:ea typeface="Meiryo UI" panose="020B0604030504040204" pitchFamily="50" charset="-128"/>
                          <a:cs typeface="+mn-cs"/>
                        </a:rPr>
                        <a:t>（３つまで</a:t>
                      </a:r>
                      <a:r>
                        <a:rPr kumimoji="1" lang="en-US" altLang="ja-JP" sz="1200" u="sng" kern="1200" dirty="0" smtClean="0">
                          <a:solidFill>
                            <a:srgbClr val="0070C0"/>
                          </a:solidFill>
                          <a:latin typeface="Meiryo UI" panose="020B0604030504040204" pitchFamily="50" charset="-128"/>
                          <a:ea typeface="Meiryo UI" panose="020B0604030504040204" pitchFamily="50" charset="-128"/>
                          <a:cs typeface="+mn-cs"/>
                        </a:rPr>
                        <a:t>※</a:t>
                      </a:r>
                      <a:r>
                        <a:rPr kumimoji="1" lang="ja-JP" altLang="en-US" sz="1200" b="0" u="sng" kern="1200" dirty="0" smtClean="0">
                          <a:solidFill>
                            <a:srgbClr val="0070C0"/>
                          </a:solidFill>
                          <a:latin typeface="Meiryo UI" panose="020B0604030504040204" pitchFamily="50" charset="-128"/>
                          <a:ea typeface="Meiryo UI" panose="020B0604030504040204" pitchFamily="50" charset="-128"/>
                          <a:cs typeface="+mn-cs"/>
                        </a:rPr>
                        <a:t>）</a:t>
                      </a:r>
                      <a:r>
                        <a:rPr kumimoji="1" lang="ja-JP" altLang="en-US" sz="1200" kern="1200" dirty="0" smtClean="0">
                          <a:solidFill>
                            <a:srgbClr val="0070C0"/>
                          </a:solidFill>
                          <a:latin typeface="Meiryo UI" panose="020B0604030504040204" pitchFamily="50" charset="-128"/>
                          <a:ea typeface="Meiryo UI" panose="020B0604030504040204" pitchFamily="50" charset="-128"/>
                          <a:cs typeface="+mn-cs"/>
                        </a:rPr>
                        <a:t>を左から選んでください。</a:t>
                      </a:r>
                      <a:r>
                        <a:rPr kumimoji="1" lang="en-US" altLang="ja-JP" sz="1200" kern="1200" dirty="0" smtClean="0">
                          <a:solidFill>
                            <a:srgbClr val="0070C0"/>
                          </a:solidFill>
                          <a:latin typeface="Meiryo UI" panose="020B0604030504040204" pitchFamily="50" charset="-128"/>
                          <a:ea typeface="Meiryo UI" panose="020B0604030504040204" pitchFamily="50" charset="-128"/>
                          <a:cs typeface="+mn-cs"/>
                        </a:rPr>
                        <a:t>※</a:t>
                      </a:r>
                      <a:r>
                        <a:rPr kumimoji="1" lang="ja-JP" altLang="en-US" sz="1200" kern="1200" dirty="0" smtClean="0">
                          <a:solidFill>
                            <a:srgbClr val="0070C0"/>
                          </a:solidFill>
                          <a:latin typeface="Meiryo UI" panose="020B0604030504040204" pitchFamily="50" charset="-128"/>
                          <a:ea typeface="Meiryo UI" panose="020B0604030504040204" pitchFamily="50" charset="-128"/>
                          <a:cs typeface="+mn-cs"/>
                        </a:rPr>
                        <a:t>必ずしも３つ選ぶ必要はありません。</a:t>
                      </a:r>
                      <a:endParaRPr kumimoji="1" lang="en-US" altLang="ja-JP" sz="1200" kern="1200" dirty="0" smtClean="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smtClean="0">
                          <a:solidFill>
                            <a:srgbClr val="0070C0"/>
                          </a:solidFill>
                          <a:latin typeface="Meiryo UI" panose="020B0604030504040204" pitchFamily="50" charset="-128"/>
                          <a:ea typeface="Meiryo UI" panose="020B0604030504040204" pitchFamily="50" charset="-128"/>
                          <a:cs typeface="+mn-cs"/>
                        </a:rPr>
                        <a:t>具体的な数値も含めて記載していただきますと、評価の際の参考になります。</a:t>
                      </a:r>
                      <a:r>
                        <a:rPr kumimoji="1" lang="en-US" altLang="ja-JP" sz="1200" u="sng" kern="1200" dirty="0" smtClean="0">
                          <a:solidFill>
                            <a:srgbClr val="0070C0"/>
                          </a:solidFill>
                          <a:latin typeface="Meiryo UI" panose="020B0604030504040204" pitchFamily="50" charset="-128"/>
                          <a:ea typeface="Meiryo UI" panose="020B0604030504040204" pitchFamily="50" charset="-128"/>
                          <a:cs typeface="+mn-cs"/>
                        </a:rPr>
                        <a:t>(</a:t>
                      </a:r>
                      <a:r>
                        <a:rPr kumimoji="1" lang="ja-JP" altLang="en-US" sz="1200" u="sng" kern="1200" dirty="0" smtClean="0">
                          <a:solidFill>
                            <a:srgbClr val="0070C0"/>
                          </a:solidFill>
                          <a:latin typeface="Meiryo UI" panose="020B0604030504040204" pitchFamily="50" charset="-128"/>
                          <a:ea typeface="Meiryo UI" panose="020B0604030504040204" pitchFamily="50" charset="-128"/>
                          <a:cs typeface="+mn-cs"/>
                        </a:rPr>
                        <a:t>年間〇〇</a:t>
                      </a:r>
                      <a:r>
                        <a:rPr kumimoji="1" lang="en-US" altLang="ja-JP" sz="1200" u="sng" kern="1200" dirty="0" smtClean="0">
                          <a:solidFill>
                            <a:srgbClr val="0070C0"/>
                          </a:solidFill>
                          <a:latin typeface="Meiryo UI" panose="020B0604030504040204" pitchFamily="50" charset="-128"/>
                          <a:ea typeface="Meiryo UI" panose="020B0604030504040204" pitchFamily="50" charset="-128"/>
                          <a:cs typeface="+mn-cs"/>
                        </a:rPr>
                        <a:t>kg</a:t>
                      </a:r>
                      <a:r>
                        <a:rPr kumimoji="1" lang="ja-JP" altLang="en-US" sz="1200" u="sng" kern="1200" dirty="0" smtClean="0">
                          <a:solidFill>
                            <a:srgbClr val="0070C0"/>
                          </a:solidFill>
                          <a:latin typeface="Meiryo UI" panose="020B0604030504040204" pitchFamily="50" charset="-128"/>
                          <a:ea typeface="Meiryo UI" panose="020B0604030504040204" pitchFamily="50" charset="-128"/>
                          <a:cs typeface="+mn-cs"/>
                        </a:rPr>
                        <a:t>の削減に貢献している等</a:t>
                      </a:r>
                      <a:r>
                        <a:rPr kumimoji="1" lang="en-US" altLang="ja-JP" sz="1200" u="sng" kern="1200" dirty="0" smtClean="0">
                          <a:solidFill>
                            <a:srgbClr val="0070C0"/>
                          </a:solidFill>
                          <a:latin typeface="Meiryo UI" panose="020B0604030504040204" pitchFamily="50" charset="-128"/>
                          <a:ea typeface="Meiryo UI" panose="020B0604030504040204" pitchFamily="50" charset="-128"/>
                          <a:cs typeface="+mn-cs"/>
                        </a:rPr>
                        <a:t>)</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331919"/>
                  </a:ext>
                </a:extLst>
              </a:tr>
              <a:tr h="1290696">
                <a:tc>
                  <a:txBody>
                    <a:bodyPr/>
                    <a:lstStyle/>
                    <a:p>
                      <a:endParaRPr kumimoji="1" lang="en-US" altLang="ja-JP" sz="160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6793725"/>
                  </a:ext>
                </a:extLst>
              </a:tr>
              <a:tr h="1242723">
                <a:tc>
                  <a:txBody>
                    <a:bodyPr/>
                    <a:lstStyle/>
                    <a:p>
                      <a:endParaRPr kumimoji="1" lang="en-US" altLang="ja-JP" sz="160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endParaRPr kumimoji="1" lang="en-US" altLang="ja-JP" sz="120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9770149"/>
                  </a:ext>
                </a:extLst>
              </a:tr>
            </a:tbl>
          </a:graphicData>
        </a:graphic>
      </p:graphicFrame>
      <p:pic>
        <p:nvPicPr>
          <p:cNvPr id="101" name="図 100">
            <a:extLst>
              <a:ext uri="{FF2B5EF4-FFF2-40B4-BE49-F238E27FC236}">
                <a16:creationId xmlns:a16="http://schemas.microsoft.com/office/drawing/2014/main" id="{10F190B6-0A22-4FAB-9439-C8B9CD5D3446}"/>
              </a:ext>
            </a:extLst>
          </p:cNvPr>
          <p:cNvPicPr preferRelativeResize="0">
            <a:picLocks/>
          </p:cNvPicPr>
          <p:nvPr/>
        </p:nvPicPr>
        <p:blipFill>
          <a:blip r:embed="rId2"/>
          <a:stretch>
            <a:fillRect/>
          </a:stretch>
        </p:blipFill>
        <p:spPr>
          <a:xfrm>
            <a:off x="-3264380" y="3012248"/>
            <a:ext cx="720000" cy="720000"/>
          </a:xfrm>
          <a:prstGeom prst="rect">
            <a:avLst/>
          </a:prstGeom>
        </p:spPr>
      </p:pic>
      <p:pic>
        <p:nvPicPr>
          <p:cNvPr id="102" name="図 101">
            <a:extLst>
              <a:ext uri="{FF2B5EF4-FFF2-40B4-BE49-F238E27FC236}">
                <a16:creationId xmlns:a16="http://schemas.microsoft.com/office/drawing/2014/main" id="{C3B91F6D-DB4F-40B3-A2EC-BF7BE0398D28}"/>
              </a:ext>
            </a:extLst>
          </p:cNvPr>
          <p:cNvPicPr>
            <a:picLocks noChangeAspect="1"/>
          </p:cNvPicPr>
          <p:nvPr/>
        </p:nvPicPr>
        <p:blipFill>
          <a:blip r:embed="rId3"/>
          <a:stretch>
            <a:fillRect/>
          </a:stretch>
        </p:blipFill>
        <p:spPr>
          <a:xfrm>
            <a:off x="-2466966" y="3012248"/>
            <a:ext cx="720000" cy="720000"/>
          </a:xfrm>
          <a:prstGeom prst="rect">
            <a:avLst/>
          </a:prstGeom>
        </p:spPr>
      </p:pic>
      <p:pic>
        <p:nvPicPr>
          <p:cNvPr id="103" name="図 102">
            <a:extLst>
              <a:ext uri="{FF2B5EF4-FFF2-40B4-BE49-F238E27FC236}">
                <a16:creationId xmlns:a16="http://schemas.microsoft.com/office/drawing/2014/main" id="{8BB83ED3-4675-4C73-91F6-AFD75223722E}"/>
              </a:ext>
            </a:extLst>
          </p:cNvPr>
          <p:cNvPicPr>
            <a:picLocks noChangeAspect="1"/>
          </p:cNvPicPr>
          <p:nvPr/>
        </p:nvPicPr>
        <p:blipFill>
          <a:blip r:embed="rId4"/>
          <a:stretch>
            <a:fillRect/>
          </a:stretch>
        </p:blipFill>
        <p:spPr>
          <a:xfrm>
            <a:off x="-1669552" y="3012248"/>
            <a:ext cx="720000" cy="720000"/>
          </a:xfrm>
          <a:prstGeom prst="rect">
            <a:avLst/>
          </a:prstGeom>
        </p:spPr>
      </p:pic>
      <p:pic>
        <p:nvPicPr>
          <p:cNvPr id="104" name="図 103">
            <a:extLst>
              <a:ext uri="{FF2B5EF4-FFF2-40B4-BE49-F238E27FC236}">
                <a16:creationId xmlns:a16="http://schemas.microsoft.com/office/drawing/2014/main" id="{5EBE6473-8300-4268-AB85-32686BF620A2}"/>
              </a:ext>
            </a:extLst>
          </p:cNvPr>
          <p:cNvPicPr preferRelativeResize="0">
            <a:picLocks/>
          </p:cNvPicPr>
          <p:nvPr/>
        </p:nvPicPr>
        <p:blipFill>
          <a:blip r:embed="rId5"/>
          <a:stretch>
            <a:fillRect/>
          </a:stretch>
        </p:blipFill>
        <p:spPr>
          <a:xfrm>
            <a:off x="-872138" y="3012248"/>
            <a:ext cx="720000" cy="720000"/>
          </a:xfrm>
          <a:prstGeom prst="rect">
            <a:avLst/>
          </a:prstGeom>
        </p:spPr>
      </p:pic>
      <p:pic>
        <p:nvPicPr>
          <p:cNvPr id="105" name="図 104">
            <a:extLst>
              <a:ext uri="{FF2B5EF4-FFF2-40B4-BE49-F238E27FC236}">
                <a16:creationId xmlns:a16="http://schemas.microsoft.com/office/drawing/2014/main" id="{83D3CA6E-4CE5-47FE-AF00-81E1C4F8D187}"/>
              </a:ext>
            </a:extLst>
          </p:cNvPr>
          <p:cNvPicPr preferRelativeResize="0">
            <a:picLocks/>
          </p:cNvPicPr>
          <p:nvPr/>
        </p:nvPicPr>
        <p:blipFill>
          <a:blip r:embed="rId6"/>
          <a:stretch>
            <a:fillRect/>
          </a:stretch>
        </p:blipFill>
        <p:spPr>
          <a:xfrm>
            <a:off x="-3264380" y="3798484"/>
            <a:ext cx="720000" cy="720000"/>
          </a:xfrm>
          <a:prstGeom prst="rect">
            <a:avLst/>
          </a:prstGeom>
        </p:spPr>
      </p:pic>
      <p:pic>
        <p:nvPicPr>
          <p:cNvPr id="106" name="図 105">
            <a:extLst>
              <a:ext uri="{FF2B5EF4-FFF2-40B4-BE49-F238E27FC236}">
                <a16:creationId xmlns:a16="http://schemas.microsoft.com/office/drawing/2014/main" id="{64F4E66B-C986-4F3A-A109-0353340ADE81}"/>
              </a:ext>
            </a:extLst>
          </p:cNvPr>
          <p:cNvPicPr preferRelativeResize="0">
            <a:picLocks/>
          </p:cNvPicPr>
          <p:nvPr/>
        </p:nvPicPr>
        <p:blipFill>
          <a:blip r:embed="rId7"/>
          <a:stretch>
            <a:fillRect/>
          </a:stretch>
        </p:blipFill>
        <p:spPr>
          <a:xfrm>
            <a:off x="-2464951" y="3795248"/>
            <a:ext cx="720000" cy="720000"/>
          </a:xfrm>
          <a:prstGeom prst="rect">
            <a:avLst/>
          </a:prstGeom>
        </p:spPr>
      </p:pic>
      <p:pic>
        <p:nvPicPr>
          <p:cNvPr id="107" name="図 106">
            <a:extLst>
              <a:ext uri="{FF2B5EF4-FFF2-40B4-BE49-F238E27FC236}">
                <a16:creationId xmlns:a16="http://schemas.microsoft.com/office/drawing/2014/main" id="{301D1DF8-D92B-4F75-A319-BE1F7B73F2EA}"/>
              </a:ext>
            </a:extLst>
          </p:cNvPr>
          <p:cNvPicPr>
            <a:picLocks noChangeAspect="1"/>
          </p:cNvPicPr>
          <p:nvPr/>
        </p:nvPicPr>
        <p:blipFill>
          <a:blip r:embed="rId8"/>
          <a:stretch>
            <a:fillRect/>
          </a:stretch>
        </p:blipFill>
        <p:spPr>
          <a:xfrm>
            <a:off x="-2459212" y="4593252"/>
            <a:ext cx="720000" cy="720000"/>
          </a:xfrm>
          <a:prstGeom prst="rect">
            <a:avLst/>
          </a:prstGeom>
        </p:spPr>
      </p:pic>
      <p:pic>
        <p:nvPicPr>
          <p:cNvPr id="108" name="図 107">
            <a:extLst>
              <a:ext uri="{FF2B5EF4-FFF2-40B4-BE49-F238E27FC236}">
                <a16:creationId xmlns:a16="http://schemas.microsoft.com/office/drawing/2014/main" id="{35C6031D-1D1D-4641-ACA3-3F8DF2256512}"/>
              </a:ext>
            </a:extLst>
          </p:cNvPr>
          <p:cNvPicPr>
            <a:picLocks noChangeAspect="1"/>
          </p:cNvPicPr>
          <p:nvPr/>
        </p:nvPicPr>
        <p:blipFill>
          <a:blip r:embed="rId9"/>
          <a:stretch>
            <a:fillRect/>
          </a:stretch>
        </p:blipFill>
        <p:spPr>
          <a:xfrm>
            <a:off x="-872138" y="4593252"/>
            <a:ext cx="720000" cy="720000"/>
          </a:xfrm>
          <a:prstGeom prst="rect">
            <a:avLst/>
          </a:prstGeom>
        </p:spPr>
      </p:pic>
      <p:pic>
        <p:nvPicPr>
          <p:cNvPr id="109" name="図 108">
            <a:extLst>
              <a:ext uri="{FF2B5EF4-FFF2-40B4-BE49-F238E27FC236}">
                <a16:creationId xmlns:a16="http://schemas.microsoft.com/office/drawing/2014/main" id="{17F0645B-29D2-4C7F-8BD3-C6F123AE3727}"/>
              </a:ext>
            </a:extLst>
          </p:cNvPr>
          <p:cNvPicPr>
            <a:picLocks noChangeAspect="1"/>
          </p:cNvPicPr>
          <p:nvPr/>
        </p:nvPicPr>
        <p:blipFill>
          <a:blip r:embed="rId10"/>
          <a:stretch>
            <a:fillRect/>
          </a:stretch>
        </p:blipFill>
        <p:spPr>
          <a:xfrm>
            <a:off x="-2459212" y="5364601"/>
            <a:ext cx="720000" cy="720000"/>
          </a:xfrm>
          <a:prstGeom prst="rect">
            <a:avLst/>
          </a:prstGeom>
        </p:spPr>
      </p:pic>
      <p:pic>
        <p:nvPicPr>
          <p:cNvPr id="110" name="図 109">
            <a:extLst>
              <a:ext uri="{FF2B5EF4-FFF2-40B4-BE49-F238E27FC236}">
                <a16:creationId xmlns:a16="http://schemas.microsoft.com/office/drawing/2014/main" id="{0CB1DADA-260C-40E2-B6C9-23F6026000D8}"/>
              </a:ext>
            </a:extLst>
          </p:cNvPr>
          <p:cNvPicPr>
            <a:picLocks noChangeAspect="1"/>
          </p:cNvPicPr>
          <p:nvPr/>
        </p:nvPicPr>
        <p:blipFill>
          <a:blip r:embed="rId11"/>
          <a:stretch>
            <a:fillRect/>
          </a:stretch>
        </p:blipFill>
        <p:spPr>
          <a:xfrm>
            <a:off x="-872138" y="5388223"/>
            <a:ext cx="720000" cy="720000"/>
          </a:xfrm>
          <a:prstGeom prst="rect">
            <a:avLst/>
          </a:prstGeom>
        </p:spPr>
      </p:pic>
      <p:pic>
        <p:nvPicPr>
          <p:cNvPr id="111" name="図 110">
            <a:extLst>
              <a:ext uri="{FF2B5EF4-FFF2-40B4-BE49-F238E27FC236}">
                <a16:creationId xmlns:a16="http://schemas.microsoft.com/office/drawing/2014/main" id="{9323BD0F-1197-41E3-979A-07C385B18BCA}"/>
              </a:ext>
            </a:extLst>
          </p:cNvPr>
          <p:cNvPicPr preferRelativeResize="0">
            <a:picLocks/>
          </p:cNvPicPr>
          <p:nvPr/>
        </p:nvPicPr>
        <p:blipFill>
          <a:blip r:embed="rId12"/>
          <a:stretch>
            <a:fillRect/>
          </a:stretch>
        </p:blipFill>
        <p:spPr>
          <a:xfrm>
            <a:off x="-3264380" y="6143102"/>
            <a:ext cx="720000" cy="720000"/>
          </a:xfrm>
          <a:prstGeom prst="rect">
            <a:avLst/>
          </a:prstGeom>
        </p:spPr>
      </p:pic>
      <p:pic>
        <p:nvPicPr>
          <p:cNvPr id="112" name="図 111">
            <a:extLst>
              <a:ext uri="{FF2B5EF4-FFF2-40B4-BE49-F238E27FC236}">
                <a16:creationId xmlns:a16="http://schemas.microsoft.com/office/drawing/2014/main" id="{550AFFDF-09F9-44F5-98F9-CC6B892EC664}"/>
              </a:ext>
            </a:extLst>
          </p:cNvPr>
          <p:cNvPicPr>
            <a:picLocks noChangeAspect="1"/>
          </p:cNvPicPr>
          <p:nvPr/>
        </p:nvPicPr>
        <p:blipFill>
          <a:blip r:embed="rId13"/>
          <a:stretch>
            <a:fillRect/>
          </a:stretch>
        </p:blipFill>
        <p:spPr>
          <a:xfrm>
            <a:off x="-1665521" y="3798484"/>
            <a:ext cx="720000" cy="720000"/>
          </a:xfrm>
          <a:prstGeom prst="rect">
            <a:avLst/>
          </a:prstGeom>
        </p:spPr>
      </p:pic>
      <p:pic>
        <p:nvPicPr>
          <p:cNvPr id="113" name="図 112">
            <a:extLst>
              <a:ext uri="{FF2B5EF4-FFF2-40B4-BE49-F238E27FC236}">
                <a16:creationId xmlns:a16="http://schemas.microsoft.com/office/drawing/2014/main" id="{88C14638-9372-4506-98EA-C92770433685}"/>
              </a:ext>
            </a:extLst>
          </p:cNvPr>
          <p:cNvPicPr preferRelativeResize="0">
            <a:picLocks/>
          </p:cNvPicPr>
          <p:nvPr/>
        </p:nvPicPr>
        <p:blipFill>
          <a:blip r:embed="rId14"/>
          <a:stretch>
            <a:fillRect/>
          </a:stretch>
        </p:blipFill>
        <p:spPr>
          <a:xfrm>
            <a:off x="-872138" y="3798281"/>
            <a:ext cx="720000" cy="720000"/>
          </a:xfrm>
          <a:prstGeom prst="rect">
            <a:avLst/>
          </a:prstGeom>
        </p:spPr>
      </p:pic>
      <p:pic>
        <p:nvPicPr>
          <p:cNvPr id="114" name="図 113">
            <a:extLst>
              <a:ext uri="{FF2B5EF4-FFF2-40B4-BE49-F238E27FC236}">
                <a16:creationId xmlns:a16="http://schemas.microsoft.com/office/drawing/2014/main" id="{A88DD228-48F8-48BA-8BA6-355A2E405B28}"/>
              </a:ext>
            </a:extLst>
          </p:cNvPr>
          <p:cNvPicPr>
            <a:picLocks noChangeAspect="1"/>
          </p:cNvPicPr>
          <p:nvPr/>
        </p:nvPicPr>
        <p:blipFill>
          <a:blip r:embed="rId15"/>
          <a:stretch>
            <a:fillRect/>
          </a:stretch>
        </p:blipFill>
        <p:spPr>
          <a:xfrm>
            <a:off x="-3264380" y="4586100"/>
            <a:ext cx="720000" cy="720000"/>
          </a:xfrm>
          <a:prstGeom prst="rect">
            <a:avLst/>
          </a:prstGeom>
        </p:spPr>
      </p:pic>
      <p:pic>
        <p:nvPicPr>
          <p:cNvPr id="115" name="図 114">
            <a:extLst>
              <a:ext uri="{FF2B5EF4-FFF2-40B4-BE49-F238E27FC236}">
                <a16:creationId xmlns:a16="http://schemas.microsoft.com/office/drawing/2014/main" id="{278C9180-2E15-4CD3-9F84-F469DF68D6F8}"/>
              </a:ext>
            </a:extLst>
          </p:cNvPr>
          <p:cNvPicPr preferRelativeResize="0">
            <a:picLocks/>
          </p:cNvPicPr>
          <p:nvPr/>
        </p:nvPicPr>
        <p:blipFill>
          <a:blip r:embed="rId16"/>
          <a:stretch>
            <a:fillRect/>
          </a:stretch>
        </p:blipFill>
        <p:spPr>
          <a:xfrm>
            <a:off x="-1669552" y="4586100"/>
            <a:ext cx="720000" cy="720000"/>
          </a:xfrm>
          <a:prstGeom prst="rect">
            <a:avLst/>
          </a:prstGeom>
        </p:spPr>
      </p:pic>
      <p:pic>
        <p:nvPicPr>
          <p:cNvPr id="116" name="図 115">
            <a:extLst>
              <a:ext uri="{FF2B5EF4-FFF2-40B4-BE49-F238E27FC236}">
                <a16:creationId xmlns:a16="http://schemas.microsoft.com/office/drawing/2014/main" id="{A0DAFFEF-283F-418F-979B-47AFB2A3760B}"/>
              </a:ext>
            </a:extLst>
          </p:cNvPr>
          <p:cNvPicPr>
            <a:picLocks noChangeAspect="1"/>
          </p:cNvPicPr>
          <p:nvPr/>
        </p:nvPicPr>
        <p:blipFill>
          <a:blip r:embed="rId17"/>
          <a:stretch>
            <a:fillRect/>
          </a:stretch>
        </p:blipFill>
        <p:spPr>
          <a:xfrm>
            <a:off x="-3264380" y="5364601"/>
            <a:ext cx="720000" cy="720000"/>
          </a:xfrm>
          <a:prstGeom prst="rect">
            <a:avLst/>
          </a:prstGeom>
        </p:spPr>
      </p:pic>
      <p:pic>
        <p:nvPicPr>
          <p:cNvPr id="117" name="図 116">
            <a:extLst>
              <a:ext uri="{FF2B5EF4-FFF2-40B4-BE49-F238E27FC236}">
                <a16:creationId xmlns:a16="http://schemas.microsoft.com/office/drawing/2014/main" id="{7DEE25E4-A963-476A-87BF-875C573CA0C2}"/>
              </a:ext>
            </a:extLst>
          </p:cNvPr>
          <p:cNvPicPr preferRelativeResize="0">
            <a:picLocks/>
          </p:cNvPicPr>
          <p:nvPr/>
        </p:nvPicPr>
        <p:blipFill>
          <a:blip r:embed="rId18"/>
          <a:stretch>
            <a:fillRect/>
          </a:stretch>
        </p:blipFill>
        <p:spPr>
          <a:xfrm>
            <a:off x="-1669552" y="5372336"/>
            <a:ext cx="720000" cy="720000"/>
          </a:xfrm>
          <a:prstGeom prst="rect">
            <a:avLst/>
          </a:prstGeom>
        </p:spPr>
      </p:pic>
      <p:graphicFrame>
        <p:nvGraphicFramePr>
          <p:cNvPr id="30" name="表 29"/>
          <p:cNvGraphicFramePr>
            <a:graphicFrameLocks noGrp="1"/>
          </p:cNvGraphicFramePr>
          <p:nvPr>
            <p:extLst>
              <p:ext uri="{D42A27DB-BD31-4B8C-83A1-F6EECF244321}">
                <p14:modId xmlns:p14="http://schemas.microsoft.com/office/powerpoint/2010/main" val="147316103"/>
              </p:ext>
            </p:extLst>
          </p:nvPr>
        </p:nvGraphicFramePr>
        <p:xfrm>
          <a:off x="4613985" y="2533649"/>
          <a:ext cx="4446045" cy="42060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446045">
                  <a:extLst>
                    <a:ext uri="{9D8B030D-6E8A-4147-A177-3AD203B41FA5}">
                      <a16:colId xmlns:a16="http://schemas.microsoft.com/office/drawing/2014/main" val="3550993727"/>
                    </a:ext>
                  </a:extLst>
                </a:gridCol>
              </a:tblGrid>
              <a:tr h="3785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３</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取組イメージ</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97731859"/>
                  </a:ext>
                </a:extLst>
              </a:tr>
              <a:tr h="2240722">
                <a:tc>
                  <a:txBody>
                    <a:bodyPr/>
                    <a:lstStyle/>
                    <a:p>
                      <a:pPr marL="0" algn="l" defTabSz="914400" rtl="0" eaLnBrk="1" latinLnBrk="0" hangingPunct="1"/>
                      <a:r>
                        <a:rPr kumimoji="1" lang="ja-JP" altLang="en-US" sz="1400" kern="1200" dirty="0" smtClean="0">
                          <a:solidFill>
                            <a:srgbClr val="0070C0"/>
                          </a:solidFill>
                          <a:latin typeface="Meiryo UI" panose="020B0604030504040204" pitchFamily="50" charset="-128"/>
                          <a:ea typeface="Meiryo UI" panose="020B0604030504040204" pitchFamily="50" charset="-128"/>
                          <a:cs typeface="+mn-cs"/>
                        </a:rPr>
                        <a:t>取組内容について、閲覧者の理解を助けるための図表（取組イメージ図や体制図、写真等）を挿入してください。</a:t>
                      </a:r>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331919"/>
                  </a:ext>
                </a:extLst>
              </a:tr>
              <a:tr h="3447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４</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ポイント</a:t>
                      </a:r>
                      <a:endPar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extLst>
                  <a:ext uri="{0D108BD9-81ED-4DB2-BD59-A6C34878D82A}">
                    <a16:rowId xmlns:a16="http://schemas.microsoft.com/office/drawing/2014/main" val="4179206178"/>
                  </a:ext>
                </a:extLst>
              </a:tr>
              <a:tr h="12419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3279724"/>
                  </a:ext>
                </a:extLst>
              </a:tr>
            </a:tbl>
          </a:graphicData>
        </a:graphic>
      </p:graphicFrame>
      <p:sp>
        <p:nvSpPr>
          <p:cNvPr id="31" name="正方形/長方形 30">
            <a:extLst>
              <a:ext uri="{FF2B5EF4-FFF2-40B4-BE49-F238E27FC236}">
                <a16:creationId xmlns:a16="http://schemas.microsoft.com/office/drawing/2014/main" id="{B626A8F7-7E57-4A47-A52D-63FDFE7F2401}"/>
              </a:ext>
            </a:extLst>
          </p:cNvPr>
          <p:cNvSpPr/>
          <p:nvPr/>
        </p:nvSpPr>
        <p:spPr>
          <a:xfrm>
            <a:off x="-2325189" y="920100"/>
            <a:ext cx="2143763" cy="556827"/>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smtClean="0">
                <a:solidFill>
                  <a:prstClr val="black"/>
                </a:solidFill>
                <a:latin typeface="Meiryo UI" panose="020B0604030504040204" pitchFamily="50" charset="-128"/>
                <a:ea typeface="Meiryo UI" panose="020B0604030504040204" pitchFamily="50" charset="-128"/>
              </a:rPr>
              <a:t>記入は全て「</a:t>
            </a:r>
            <a:r>
              <a:rPr kumimoji="1" lang="ja-JP" altLang="en-US" sz="1400" b="1" u="sng" dirty="0" smtClean="0">
                <a:solidFill>
                  <a:srgbClr val="FF0000"/>
                </a:solidFill>
                <a:latin typeface="Meiryo UI" panose="020B0604030504040204" pitchFamily="50" charset="-128"/>
                <a:ea typeface="Meiryo UI" panose="020B0604030504040204" pitchFamily="50" charset="-128"/>
              </a:rPr>
              <a:t>です・ます調</a:t>
            </a:r>
            <a:r>
              <a:rPr kumimoji="1" lang="ja-JP" altLang="en-US" sz="1400" dirty="0" smtClean="0">
                <a:solidFill>
                  <a:prstClr val="black"/>
                </a:solidFill>
                <a:latin typeface="Meiryo UI" panose="020B0604030504040204" pitchFamily="50" charset="-128"/>
                <a:ea typeface="Meiryo UI" panose="020B0604030504040204" pitchFamily="50" charset="-128"/>
              </a:rPr>
              <a:t>」</a:t>
            </a:r>
            <a:r>
              <a:rPr kumimoji="1" lang="ja-JP" altLang="en-US" sz="1200" dirty="0" smtClean="0">
                <a:solidFill>
                  <a:prstClr val="black"/>
                </a:solidFill>
                <a:latin typeface="Meiryo UI" panose="020B0604030504040204" pitchFamily="50" charset="-128"/>
                <a:ea typeface="Meiryo UI" panose="020B0604030504040204" pitchFamily="50" charset="-128"/>
              </a:rPr>
              <a:t>でお願いします。</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 name="タイトル 1"/>
          <p:cNvSpPr txBox="1">
            <a:spLocks/>
          </p:cNvSpPr>
          <p:nvPr/>
        </p:nvSpPr>
        <p:spPr>
          <a:xfrm>
            <a:off x="72571" y="748463"/>
            <a:ext cx="8987459" cy="488264"/>
          </a:xfrm>
          <a:prstGeom prst="rect">
            <a:avLst/>
          </a:prstGeom>
          <a:solidFill>
            <a:srgbClr val="0874A4"/>
          </a:solidFill>
        </p:spPr>
        <p:txBody>
          <a:bodyPr anchor="ctr" anchorCtr="0">
            <a:noAutofit/>
          </a:bodyPr>
          <a:lstStyle>
            <a:defPPr>
              <a:defRPr lang="ja-JP"/>
            </a:defPPr>
            <a:lvl1pPr algn="ctr">
              <a:lnSpc>
                <a:spcPct val="90000"/>
              </a:lnSpc>
              <a:spcBef>
                <a:spcPct val="0"/>
              </a:spcBef>
              <a:buNone/>
              <a:defRPr sz="2800">
                <a:solidFill>
                  <a:schemeClr val="bg1"/>
                </a:solidFill>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defTabSz="422041">
              <a:defRPr/>
            </a:pPr>
            <a:r>
              <a:rPr lang="ja-JP" altLang="en-US" sz="2400" b="1" u="sng" dirty="0" smtClean="0">
                <a:latin typeface="Meiryo UI" panose="020B0604030504040204" pitchFamily="50" charset="-128"/>
                <a:ea typeface="Meiryo UI" panose="020B0604030504040204" pitchFamily="50" charset="-128"/>
              </a:rPr>
              <a:t>「</a:t>
            </a:r>
            <a:r>
              <a:rPr lang="ja-JP" altLang="en-US" sz="2400" b="1" u="sng" dirty="0">
                <a:latin typeface="Meiryo UI" panose="020B0604030504040204" pitchFamily="50" charset="-128"/>
                <a:ea typeface="Meiryo UI" panose="020B0604030504040204" pitchFamily="50" charset="-128"/>
              </a:rPr>
              <a:t>　</a:t>
            </a:r>
            <a:r>
              <a:rPr lang="ja-JP" altLang="en-US" sz="2400" b="1" u="sng" dirty="0" smtClean="0">
                <a:latin typeface="Meiryo UI" panose="020B0604030504040204" pitchFamily="50" charset="-128"/>
                <a:ea typeface="Meiryo UI" panose="020B0604030504040204" pitchFamily="50" charset="-128"/>
              </a:rPr>
              <a:t>　　」　</a:t>
            </a:r>
            <a:r>
              <a:rPr lang="en-US" altLang="ja-JP" sz="2400" b="1" u="sng" dirty="0" smtClean="0">
                <a:latin typeface="Meiryo UI" panose="020B0604030504040204" pitchFamily="50" charset="-128"/>
                <a:ea typeface="Meiryo UI" panose="020B0604030504040204" pitchFamily="50" charset="-128"/>
              </a:rPr>
              <a:t>×</a:t>
            </a:r>
            <a:r>
              <a:rPr lang="ja-JP" altLang="en-US" sz="2400" b="1" u="sng" dirty="0" smtClean="0">
                <a:latin typeface="Meiryo UI" panose="020B0604030504040204" pitchFamily="50" charset="-128"/>
                <a:ea typeface="Meiryo UI" panose="020B0604030504040204" pitchFamily="50" charset="-128"/>
              </a:rPr>
              <a:t>　「</a:t>
            </a:r>
            <a:r>
              <a:rPr lang="ja-JP" altLang="en-US" sz="2400" u="sng" dirty="0">
                <a:latin typeface="Meiryo UI" panose="020B0604030504040204" pitchFamily="50" charset="-128"/>
                <a:ea typeface="Meiryo UI" panose="020B0604030504040204" pitchFamily="50" charset="-128"/>
              </a:rPr>
              <a:t>　</a:t>
            </a:r>
            <a:r>
              <a:rPr lang="ja-JP" altLang="en-US" sz="2400" u="sng" dirty="0" smtClean="0">
                <a:latin typeface="Meiryo UI" panose="020B0604030504040204" pitchFamily="50" charset="-128"/>
                <a:ea typeface="Meiryo UI" panose="020B0604030504040204" pitchFamily="50" charset="-128"/>
              </a:rPr>
              <a:t>　　</a:t>
            </a:r>
            <a:r>
              <a:rPr lang="ja-JP" altLang="en-US" sz="2400" b="1" u="sng" dirty="0" smtClean="0">
                <a:latin typeface="Meiryo UI" panose="020B0604030504040204" pitchFamily="50" charset="-128"/>
                <a:ea typeface="Meiryo UI" panose="020B0604030504040204" pitchFamily="50" charset="-128"/>
              </a:rPr>
              <a:t>」・・・</a:t>
            </a:r>
            <a:endParaRPr lang="ja-JP" altLang="en-US" sz="2400" b="1" u="sng" dirty="0">
              <a:latin typeface="Meiryo UI" panose="020B0604030504040204" pitchFamily="50" charset="-128"/>
              <a:ea typeface="Meiryo UI" panose="020B0604030504040204" pitchFamily="50" charset="-128"/>
            </a:endParaRPr>
          </a:p>
        </p:txBody>
      </p:sp>
      <p:sp>
        <p:nvSpPr>
          <p:cNvPr id="33" name="タイトル 1"/>
          <p:cNvSpPr txBox="1">
            <a:spLocks/>
          </p:cNvSpPr>
          <p:nvPr/>
        </p:nvSpPr>
        <p:spPr>
          <a:xfrm>
            <a:off x="0" y="181087"/>
            <a:ext cx="9138301" cy="438383"/>
          </a:xfrm>
          <a:prstGeom prst="rect">
            <a:avLst/>
          </a:prstGeom>
          <a:noFill/>
        </p:spPr>
        <p:txBody>
          <a:bodyPr anchor="ctr" anchorCtr="0">
            <a:normAutofit/>
          </a:bodyPr>
          <a:lstStyle>
            <a:defPPr>
              <a:defRPr lang="ja-JP"/>
            </a:defPPr>
            <a:lvl1pPr algn="ctr">
              <a:lnSpc>
                <a:spcPct val="90000"/>
              </a:lnSpc>
              <a:spcBef>
                <a:spcPct val="0"/>
              </a:spcBef>
              <a:buNone/>
              <a:defRPr sz="2800">
                <a:solidFill>
                  <a:schemeClr val="bg1"/>
                </a:solidFill>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defRPr/>
            </a:pPr>
            <a:r>
              <a:rPr lang="ja-JP" altLang="en-US" sz="2400" b="1" dirty="0" smtClean="0">
                <a:solidFill>
                  <a:prstClr val="black"/>
                </a:solidFill>
                <a:latin typeface="Meiryo UI" panose="020B0604030504040204" pitchFamily="50" charset="-128"/>
                <a:ea typeface="Meiryo UI" panose="020B0604030504040204" pitchFamily="50" charset="-128"/>
              </a:rPr>
              <a:t>タイトル：</a:t>
            </a:r>
            <a:r>
              <a:rPr kumimoji="0"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endParaRPr kumimoji="0" lang="en-US" altLang="ja-JP"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34" name="直線コネクタ 33"/>
          <p:cNvCxnSpPr/>
          <p:nvPr/>
        </p:nvCxnSpPr>
        <p:spPr>
          <a:xfrm>
            <a:off x="0" y="619470"/>
            <a:ext cx="91440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6" name="表 35">
            <a:extLst>
              <a:ext uri="{FF2B5EF4-FFF2-40B4-BE49-F238E27FC236}">
                <a16:creationId xmlns:a16="http://schemas.microsoft.com/office/drawing/2014/main" id="{6D45ED25-37B3-4408-BB3C-DD3753D27D9B}"/>
              </a:ext>
            </a:extLst>
          </p:cNvPr>
          <p:cNvGraphicFramePr>
            <a:graphicFrameLocks noGrp="1"/>
          </p:cNvGraphicFramePr>
          <p:nvPr>
            <p:extLst>
              <p:ext uri="{D42A27DB-BD31-4B8C-83A1-F6EECF244321}">
                <p14:modId xmlns:p14="http://schemas.microsoft.com/office/powerpoint/2010/main" val="1321758338"/>
              </p:ext>
            </p:extLst>
          </p:nvPr>
        </p:nvGraphicFramePr>
        <p:xfrm>
          <a:off x="72571" y="1285388"/>
          <a:ext cx="8987460" cy="119960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287727">
                  <a:extLst>
                    <a:ext uri="{9D8B030D-6E8A-4147-A177-3AD203B41FA5}">
                      <a16:colId xmlns:a16="http://schemas.microsoft.com/office/drawing/2014/main" val="1348850893"/>
                    </a:ext>
                  </a:extLst>
                </a:gridCol>
                <a:gridCol w="7699733">
                  <a:extLst>
                    <a:ext uri="{9D8B030D-6E8A-4147-A177-3AD203B41FA5}">
                      <a16:colId xmlns:a16="http://schemas.microsoft.com/office/drawing/2014/main" val="1195807557"/>
                    </a:ext>
                  </a:extLst>
                </a:gridCol>
              </a:tblGrid>
              <a:tr h="1199601">
                <a:tc>
                  <a:txBody>
                    <a:bodyPr/>
                    <a:lstStyle/>
                    <a:p>
                      <a:pPr marL="0" algn="ctr" defTabSz="914400" rtl="0" eaLnBrk="1" latinLnBrk="0" hangingPunct="1"/>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１</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取組概要</a:t>
                      </a:r>
                      <a:endParaRPr kumimoji="1" lang="en-US" altLang="ja-JP" sz="1400" b="1" kern="1200" dirty="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400" b="0" i="0" kern="1200" dirty="0" smtClean="0">
                          <a:solidFill>
                            <a:srgbClr val="0070C0"/>
                          </a:solidFill>
                          <a:latin typeface="Meiryo UI" panose="020B0604030504040204" pitchFamily="50" charset="-128"/>
                          <a:ea typeface="Meiryo UI" panose="020B0604030504040204" pitchFamily="50" charset="-128"/>
                          <a:cs typeface="+mn-cs"/>
                        </a:rPr>
                        <a:t>どのような取組を行っているか概要を簡潔</a:t>
                      </a:r>
                      <a:r>
                        <a:rPr kumimoji="1" lang="ja-JP" altLang="en-US" sz="1400" b="0" i="0" kern="1200" smtClean="0">
                          <a:solidFill>
                            <a:srgbClr val="0070C0"/>
                          </a:solidFill>
                          <a:latin typeface="Meiryo UI" panose="020B0604030504040204" pitchFamily="50" charset="-128"/>
                          <a:ea typeface="Meiryo UI" panose="020B0604030504040204" pitchFamily="50" charset="-128"/>
                          <a:cs typeface="+mn-cs"/>
                        </a:rPr>
                        <a:t>に記入してください</a:t>
                      </a:r>
                      <a:r>
                        <a:rPr kumimoji="1" lang="ja-JP" altLang="en-US" sz="1400" b="0" i="0" kern="1200" dirty="0" smtClean="0">
                          <a:solidFill>
                            <a:srgbClr val="0070C0"/>
                          </a:solidFill>
                          <a:latin typeface="Meiryo UI" panose="020B0604030504040204" pitchFamily="50" charset="-128"/>
                          <a:ea typeface="Meiryo UI" panose="020B0604030504040204" pitchFamily="50" charset="-128"/>
                          <a:cs typeface="+mn-cs"/>
                        </a:rPr>
                        <a:t>。</a:t>
                      </a:r>
                      <a:endParaRPr kumimoji="1" lang="en-US" altLang="ja-JP" sz="1400" b="0" i="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sp>
        <p:nvSpPr>
          <p:cNvPr id="28" name="正方形/長方形 27">
            <a:extLst>
              <a:ext uri="{FF2B5EF4-FFF2-40B4-BE49-F238E27FC236}">
                <a16:creationId xmlns:a16="http://schemas.microsoft.com/office/drawing/2014/main" id="{B626A8F7-7E57-4A47-A52D-63FDFE7F2401}"/>
              </a:ext>
            </a:extLst>
          </p:cNvPr>
          <p:cNvSpPr/>
          <p:nvPr/>
        </p:nvSpPr>
        <p:spPr>
          <a:xfrm>
            <a:off x="-2462858" y="1539848"/>
            <a:ext cx="2281432" cy="556827"/>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u="sng" dirty="0">
                <a:solidFill>
                  <a:srgbClr val="FF0000"/>
                </a:solidFill>
                <a:latin typeface="Meiryo UI" panose="020B0604030504040204" pitchFamily="50" charset="-128"/>
                <a:ea typeface="Meiryo UI" panose="020B0604030504040204" pitchFamily="50" charset="-128"/>
              </a:rPr>
              <a:t>記載</a:t>
            </a:r>
            <a:r>
              <a:rPr kumimoji="1" lang="ja-JP" altLang="en-US" sz="1200" b="1" u="sng" dirty="0" smtClean="0">
                <a:solidFill>
                  <a:srgbClr val="FF0000"/>
                </a:solidFill>
                <a:latin typeface="Meiryo UI" panose="020B0604030504040204" pitchFamily="50" charset="-128"/>
                <a:ea typeface="Meiryo UI" panose="020B0604030504040204" pitchFamily="50" charset="-128"/>
              </a:rPr>
              <a:t>内容は枠内に収めてください</a:t>
            </a:r>
            <a:r>
              <a:rPr kumimoji="1" lang="ja-JP" altLang="en-US" sz="1200" dirty="0" smtClean="0">
                <a:solidFill>
                  <a:srgbClr val="FF0000"/>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フォント</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err="1" smtClean="0">
                <a:solidFill>
                  <a:schemeClr val="tx1"/>
                </a:solidFill>
                <a:latin typeface="Meiryo UI" panose="020B0604030504040204" pitchFamily="50" charset="-128"/>
                <a:ea typeface="Meiryo UI" panose="020B0604030504040204" pitchFamily="50" charset="-128"/>
              </a:rPr>
              <a:t>Meiryo</a:t>
            </a:r>
            <a:r>
              <a:rPr kumimoji="1" lang="en-US" altLang="ja-JP" sz="1200" dirty="0" smtClean="0">
                <a:solidFill>
                  <a:schemeClr val="tx1"/>
                </a:solidFill>
                <a:latin typeface="Meiryo UI" panose="020B0604030504040204" pitchFamily="50" charset="-128"/>
                <a:ea typeface="Meiryo UI" panose="020B0604030504040204" pitchFamily="50" charset="-128"/>
              </a:rPr>
              <a:t> UI</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81315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表 39"/>
          <p:cNvGraphicFramePr>
            <a:graphicFrameLocks noGrp="1"/>
          </p:cNvGraphicFramePr>
          <p:nvPr>
            <p:extLst>
              <p:ext uri="{D42A27DB-BD31-4B8C-83A1-F6EECF244321}">
                <p14:modId xmlns:p14="http://schemas.microsoft.com/office/powerpoint/2010/main" val="3068692242"/>
              </p:ext>
            </p:extLst>
          </p:nvPr>
        </p:nvGraphicFramePr>
        <p:xfrm>
          <a:off x="52378" y="266701"/>
          <a:ext cx="4525971" cy="645795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525971">
                  <a:extLst>
                    <a:ext uri="{9D8B030D-6E8A-4147-A177-3AD203B41FA5}">
                      <a16:colId xmlns:a16="http://schemas.microsoft.com/office/drawing/2014/main" val="3550993727"/>
                    </a:ext>
                  </a:extLst>
                </a:gridCol>
              </a:tblGrid>
              <a:tr h="412208">
                <a:tc>
                  <a:txBody>
                    <a:bodyPr/>
                    <a:lstStyle/>
                    <a:p>
                      <a:pPr marL="0" algn="l" defTabSz="914400" rtl="0" eaLnBrk="1" latinLnBrk="0" hangingPunct="1"/>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５</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取組が開始されたきっかけと展開</a:t>
                      </a:r>
                      <a:endParaRPr kumimoji="1" lang="ja-JP" altLang="en-US" sz="1400" b="1" kern="1200" dirty="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97731859"/>
                  </a:ext>
                </a:extLst>
              </a:tr>
              <a:tr h="28883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rgbClr val="0070C0"/>
                          </a:solidFill>
                          <a:latin typeface="Meiryo UI" panose="020B0604030504040204" pitchFamily="50" charset="-128"/>
                          <a:ea typeface="Meiryo UI" panose="020B0604030504040204" pitchFamily="50" charset="-128"/>
                          <a:cs typeface="+mn-cs"/>
                        </a:rPr>
                        <a:t>取組が開始されたきっかけや困難な状況を克服したエピソード</a:t>
                      </a:r>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rgbClr val="0070C0"/>
                          </a:solidFill>
                          <a:latin typeface="Meiryo UI" panose="020B0604030504040204" pitchFamily="50" charset="-128"/>
                          <a:ea typeface="Meiryo UI" panose="020B0604030504040204" pitchFamily="50" charset="-128"/>
                          <a:cs typeface="+mn-cs"/>
                        </a:rPr>
                        <a:t>などをできるだけ詳しく記入してください。</a:t>
                      </a:r>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331919"/>
                  </a:ext>
                </a:extLst>
              </a:tr>
              <a:tr h="4269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６</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応募した取組の今後の計画・展開</a:t>
                      </a:r>
                      <a:endPar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extLst>
                  <a:ext uri="{0D108BD9-81ED-4DB2-BD59-A6C34878D82A}">
                    <a16:rowId xmlns:a16="http://schemas.microsoft.com/office/drawing/2014/main" val="4179206178"/>
                  </a:ext>
                </a:extLst>
              </a:tr>
              <a:tr h="2730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rgbClr val="0070C0"/>
                          </a:solidFill>
                          <a:latin typeface="Meiryo UI" panose="020B0604030504040204" pitchFamily="50" charset="-128"/>
                          <a:ea typeface="Meiryo UI" panose="020B0604030504040204" pitchFamily="50" charset="-128"/>
                          <a:cs typeface="+mn-cs"/>
                        </a:rPr>
                        <a:t>応募した取組を今後どのように計画・展開</a:t>
                      </a:r>
                      <a:r>
                        <a:rPr kumimoji="1" lang="en-US" altLang="ja-JP" sz="1400" kern="1200" dirty="0" smtClean="0">
                          <a:solidFill>
                            <a:srgbClr val="0070C0"/>
                          </a:solidFill>
                          <a:latin typeface="Meiryo UI" panose="020B0604030504040204" pitchFamily="50" charset="-128"/>
                          <a:ea typeface="Meiryo UI" panose="020B0604030504040204" pitchFamily="50" charset="-128"/>
                          <a:cs typeface="+mn-cs"/>
                        </a:rPr>
                        <a:t>(</a:t>
                      </a:r>
                      <a:r>
                        <a:rPr kumimoji="1" lang="ja-JP" altLang="en-US" sz="1400" kern="1200" dirty="0" smtClean="0">
                          <a:solidFill>
                            <a:srgbClr val="0070C0"/>
                          </a:solidFill>
                          <a:latin typeface="Meiryo UI" panose="020B0604030504040204" pitchFamily="50" charset="-128"/>
                          <a:ea typeface="Meiryo UI" panose="020B0604030504040204" pitchFamily="50" charset="-128"/>
                          <a:cs typeface="+mn-cs"/>
                        </a:rPr>
                        <a:t>していきたいか</a:t>
                      </a:r>
                      <a:r>
                        <a:rPr kumimoji="1" lang="en-US" altLang="ja-JP" sz="1400" kern="1200" dirty="0" smtClean="0">
                          <a:solidFill>
                            <a:srgbClr val="0070C0"/>
                          </a:solidFill>
                          <a:latin typeface="Meiryo UI" panose="020B0604030504040204" pitchFamily="50" charset="-128"/>
                          <a:ea typeface="Meiryo UI" panose="020B0604030504040204" pitchFamily="50" charset="-128"/>
                          <a:cs typeface="+mn-cs"/>
                        </a:rPr>
                        <a:t>)</a:t>
                      </a:r>
                      <a:r>
                        <a:rPr kumimoji="1" lang="ja-JP" altLang="en-US" sz="1400" kern="1200" dirty="0" smtClean="0">
                          <a:solidFill>
                            <a:srgbClr val="0070C0"/>
                          </a:solidFill>
                          <a:latin typeface="Meiryo UI" panose="020B0604030504040204" pitchFamily="50" charset="-128"/>
                          <a:ea typeface="Meiryo UI" panose="020B0604030504040204" pitchFamily="50" charset="-128"/>
                          <a:cs typeface="+mn-cs"/>
                        </a:rPr>
                        <a:t>記入してください。</a:t>
                      </a:r>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3279724"/>
                  </a:ext>
                </a:extLst>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2201867337"/>
              </p:ext>
            </p:extLst>
          </p:nvPr>
        </p:nvGraphicFramePr>
        <p:xfrm>
          <a:off x="4669765" y="266702"/>
          <a:ext cx="4388510" cy="6457948"/>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388510">
                  <a:extLst>
                    <a:ext uri="{9D8B030D-6E8A-4147-A177-3AD203B41FA5}">
                      <a16:colId xmlns:a16="http://schemas.microsoft.com/office/drawing/2014/main" val="3550993727"/>
                    </a:ext>
                  </a:extLst>
                </a:gridCol>
              </a:tblGrid>
              <a:tr h="4168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７</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汎用性</a:t>
                      </a:r>
                      <a:r>
                        <a:rPr kumimoji="1" lang="en-US" altLang="ja-JP" sz="12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200" b="1" kern="1200" dirty="0" smtClean="0">
                          <a:solidFill>
                            <a:sysClr val="windowText" lastClr="000000"/>
                          </a:solidFill>
                          <a:latin typeface="Meiryo UI" panose="020B0604030504040204" pitchFamily="50" charset="-128"/>
                          <a:ea typeface="Meiryo UI" panose="020B0604030504040204" pitchFamily="50" charset="-128"/>
                          <a:cs typeface="+mn-cs"/>
                        </a:rPr>
                        <a:t>他の事業所・団体が参加・真似しやすい</a:t>
                      </a:r>
                      <a:r>
                        <a:rPr kumimoji="1" lang="en-US" altLang="ja-JP" sz="12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ポイント</a:t>
                      </a:r>
                      <a:endPar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97731859"/>
                  </a:ext>
                </a:extLst>
              </a:tr>
              <a:tr h="60411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rgbClr val="0070C0"/>
                          </a:solidFill>
                          <a:latin typeface="Meiryo UI" panose="020B0604030504040204" pitchFamily="50" charset="-128"/>
                          <a:ea typeface="Meiryo UI" panose="020B0604030504040204" pitchFamily="50" charset="-128"/>
                          <a:cs typeface="+mn-cs"/>
                        </a:rPr>
                        <a:t>他の事業所・団体が参加したり、真似しやすいポイントをできるだけ詳しく記入してください。</a:t>
                      </a:r>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smtClean="0">
                          <a:solidFill>
                            <a:srgbClr val="0070C0"/>
                          </a:solidFill>
                          <a:latin typeface="Meiryo UI" panose="020B0604030504040204" pitchFamily="50" charset="-128"/>
                          <a:ea typeface="Meiryo UI" panose="020B0604030504040204" pitchFamily="50" charset="-128"/>
                          <a:cs typeface="+mn-cs"/>
                        </a:rPr>
                        <a:t>図やイラストを添付してもけっこうです。</a:t>
                      </a:r>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331919"/>
                  </a:ext>
                </a:extLst>
              </a:tr>
            </a:tbl>
          </a:graphicData>
        </a:graphic>
      </p:graphicFrame>
      <p:sp>
        <p:nvSpPr>
          <p:cNvPr id="4" name="テキスト ボックス 3">
            <a:extLst>
              <a:ext uri="{FF2B5EF4-FFF2-40B4-BE49-F238E27FC236}">
                <a16:creationId xmlns:a16="http://schemas.microsoft.com/office/drawing/2014/main" id="{0F41CECA-3D85-4DB2-94FB-FB5822186523}"/>
              </a:ext>
            </a:extLst>
          </p:cNvPr>
          <p:cNvSpPr txBox="1"/>
          <p:nvPr/>
        </p:nvSpPr>
        <p:spPr>
          <a:xfrm>
            <a:off x="-2208062" y="370637"/>
            <a:ext cx="2145897" cy="461665"/>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ご提出</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の際は</a:t>
            </a:r>
            <a:r>
              <a:rPr kumimoji="1" lang="ja-JP" altLang="en-US" sz="1200" b="1" i="0" u="sng" strike="noStrike" kern="1200" cap="none" spc="0" normalizeH="0" baseline="0" noProof="0" dirty="0">
                <a:ln>
                  <a:noFill/>
                </a:ln>
                <a:solidFill>
                  <a:srgbClr val="067CA6"/>
                </a:solidFill>
                <a:effectLst/>
                <a:uLnTx/>
                <a:uFillTx/>
                <a:latin typeface="Meiryo UI" panose="020B0604030504040204" pitchFamily="50" charset="-128"/>
                <a:ea typeface="Meiryo UI" panose="020B0604030504040204" pitchFamily="50" charset="-128"/>
                <a:cs typeface="+mn-cs"/>
              </a:rPr>
              <a:t>青文字</a:t>
            </a: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は削除して</a:t>
            </a:r>
            <a:r>
              <a:rPr kumimoji="1" lang="ja-JP" altLang="en-US" sz="1200" b="1" i="0" u="sng"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ご提出</a:t>
            </a:r>
            <a:r>
              <a:rPr kumimoji="1" lang="ja-JP" altLang="en-US" sz="1200" dirty="0" smtClean="0">
                <a:solidFill>
                  <a:prstClr val="black"/>
                </a:solidFill>
                <a:latin typeface="Meiryo UI" panose="020B0604030504040204" pitchFamily="50" charset="-128"/>
                <a:ea typeface="Meiryo UI" panose="020B0604030504040204" pitchFamily="50" charset="-128"/>
              </a:rPr>
              <a:t>ください。</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正方形/長方形 4">
            <a:extLst>
              <a:ext uri="{FF2B5EF4-FFF2-40B4-BE49-F238E27FC236}">
                <a16:creationId xmlns:a16="http://schemas.microsoft.com/office/drawing/2014/main" id="{B626A8F7-7E57-4A47-A52D-63FDFE7F2401}"/>
              </a:ext>
            </a:extLst>
          </p:cNvPr>
          <p:cNvSpPr/>
          <p:nvPr/>
        </p:nvSpPr>
        <p:spPr>
          <a:xfrm>
            <a:off x="-2208062" y="895223"/>
            <a:ext cx="2143763" cy="556827"/>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smtClean="0">
                <a:solidFill>
                  <a:prstClr val="black"/>
                </a:solidFill>
                <a:latin typeface="Meiryo UI" panose="020B0604030504040204" pitchFamily="50" charset="-128"/>
                <a:ea typeface="Meiryo UI" panose="020B0604030504040204" pitchFamily="50" charset="-128"/>
              </a:rPr>
              <a:t>記入は全て「</a:t>
            </a:r>
            <a:r>
              <a:rPr kumimoji="1" lang="ja-JP" altLang="en-US" sz="1400" b="1" u="sng" dirty="0" smtClean="0">
                <a:solidFill>
                  <a:srgbClr val="FF0000"/>
                </a:solidFill>
                <a:latin typeface="Meiryo UI" panose="020B0604030504040204" pitchFamily="50" charset="-128"/>
                <a:ea typeface="Meiryo UI" panose="020B0604030504040204" pitchFamily="50" charset="-128"/>
              </a:rPr>
              <a:t>です・ます調</a:t>
            </a:r>
            <a:r>
              <a:rPr kumimoji="1" lang="ja-JP" altLang="en-US" sz="1400" dirty="0" smtClean="0">
                <a:solidFill>
                  <a:prstClr val="black"/>
                </a:solidFill>
                <a:latin typeface="Meiryo UI" panose="020B0604030504040204" pitchFamily="50" charset="-128"/>
                <a:ea typeface="Meiryo UI" panose="020B0604030504040204" pitchFamily="50" charset="-128"/>
              </a:rPr>
              <a:t>」</a:t>
            </a:r>
            <a:r>
              <a:rPr kumimoji="1" lang="ja-JP" altLang="en-US" sz="1200" dirty="0" smtClean="0">
                <a:solidFill>
                  <a:prstClr val="black"/>
                </a:solidFill>
                <a:latin typeface="Meiryo UI" panose="020B0604030504040204" pitchFamily="50" charset="-128"/>
                <a:ea typeface="Meiryo UI" panose="020B0604030504040204" pitchFamily="50" charset="-128"/>
              </a:rPr>
              <a:t>でお願いします。</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a:extLst>
              <a:ext uri="{FF2B5EF4-FFF2-40B4-BE49-F238E27FC236}">
                <a16:creationId xmlns:a16="http://schemas.microsoft.com/office/drawing/2014/main" id="{B626A8F7-7E57-4A47-A52D-63FDFE7F2401}"/>
              </a:ext>
            </a:extLst>
          </p:cNvPr>
          <p:cNvSpPr/>
          <p:nvPr/>
        </p:nvSpPr>
        <p:spPr>
          <a:xfrm>
            <a:off x="-2345731" y="1514971"/>
            <a:ext cx="2281432" cy="556827"/>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u="sng" dirty="0">
                <a:solidFill>
                  <a:srgbClr val="FF0000"/>
                </a:solidFill>
                <a:latin typeface="Meiryo UI" panose="020B0604030504040204" pitchFamily="50" charset="-128"/>
                <a:ea typeface="Meiryo UI" panose="020B0604030504040204" pitchFamily="50" charset="-128"/>
              </a:rPr>
              <a:t>記載</a:t>
            </a:r>
            <a:r>
              <a:rPr kumimoji="1" lang="ja-JP" altLang="en-US" sz="1200" b="1" u="sng" dirty="0" smtClean="0">
                <a:solidFill>
                  <a:srgbClr val="FF0000"/>
                </a:solidFill>
                <a:latin typeface="Meiryo UI" panose="020B0604030504040204" pitchFamily="50" charset="-128"/>
                <a:ea typeface="Meiryo UI" panose="020B0604030504040204" pitchFamily="50" charset="-128"/>
              </a:rPr>
              <a:t>内容は枠内に収めてください</a:t>
            </a:r>
            <a:r>
              <a:rPr kumimoji="1" lang="ja-JP" altLang="en-US" sz="1200" dirty="0" smtClean="0">
                <a:solidFill>
                  <a:srgbClr val="FF0000"/>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フォント</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err="1" smtClean="0">
                <a:solidFill>
                  <a:schemeClr val="tx1"/>
                </a:solidFill>
                <a:latin typeface="Meiryo UI" panose="020B0604030504040204" pitchFamily="50" charset="-128"/>
                <a:ea typeface="Meiryo UI" panose="020B0604030504040204" pitchFamily="50" charset="-128"/>
              </a:rPr>
              <a:t>Meiryo</a:t>
            </a:r>
            <a:r>
              <a:rPr kumimoji="1" lang="en-US" altLang="ja-JP" sz="1200" dirty="0" smtClean="0">
                <a:solidFill>
                  <a:schemeClr val="tx1"/>
                </a:solidFill>
                <a:latin typeface="Meiryo UI" panose="020B0604030504040204" pitchFamily="50" charset="-128"/>
                <a:ea typeface="Meiryo UI" panose="020B0604030504040204" pitchFamily="50" charset="-128"/>
              </a:rPr>
              <a:t> UI</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64972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タイトル 1"/>
          <p:cNvSpPr txBox="1">
            <a:spLocks/>
          </p:cNvSpPr>
          <p:nvPr/>
        </p:nvSpPr>
        <p:spPr>
          <a:xfrm>
            <a:off x="83970" y="52183"/>
            <a:ext cx="9060030" cy="438383"/>
          </a:xfrm>
          <a:prstGeom prst="rect">
            <a:avLst/>
          </a:prstGeom>
          <a:noFill/>
        </p:spPr>
        <p:txBody>
          <a:bodyPr anchor="ctr" anchorCtr="0">
            <a:normAutofit/>
          </a:bodyPr>
          <a:lstStyle>
            <a:defPPr>
              <a:defRPr lang="ja-JP"/>
            </a:defPPr>
            <a:lvl1pPr algn="ctr">
              <a:lnSpc>
                <a:spcPct val="90000"/>
              </a:lnSpc>
              <a:spcBef>
                <a:spcPct val="0"/>
              </a:spcBef>
              <a:buNone/>
              <a:defRPr sz="2800">
                <a:solidFill>
                  <a:schemeClr val="bg1"/>
                </a:solidFill>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defRPr/>
            </a:pPr>
            <a:r>
              <a:rPr lang="ja-JP" altLang="en-US" sz="2400" b="1" dirty="0" smtClean="0">
                <a:solidFill>
                  <a:prstClr val="black"/>
                </a:solidFill>
                <a:latin typeface="Meiryo UI" panose="020B0604030504040204" pitchFamily="50" charset="-128"/>
                <a:ea typeface="Meiryo UI" panose="020B0604030504040204" pitchFamily="50" charset="-128"/>
              </a:rPr>
              <a:t>構成事業所・団体　一覧</a:t>
            </a:r>
            <a:r>
              <a:rPr lang="en-US" altLang="ja-JP" sz="1400" b="1" dirty="0">
                <a:solidFill>
                  <a:prstClr val="black"/>
                </a:solidFill>
                <a:latin typeface="Meiryo UI" panose="020B0604030504040204" pitchFamily="50" charset="-128"/>
                <a:ea typeface="Meiryo UI" panose="020B0604030504040204" pitchFamily="50" charset="-128"/>
              </a:rPr>
              <a:t>(</a:t>
            </a:r>
            <a:r>
              <a:rPr lang="ja-JP" altLang="en-US" sz="1600" b="1" dirty="0">
                <a:solidFill>
                  <a:srgbClr val="FF0000"/>
                </a:solidFill>
                <a:latin typeface="Meiryo UI" panose="020B0604030504040204" pitchFamily="50" charset="-128"/>
                <a:ea typeface="Meiryo UI" panose="020B0604030504040204" pitchFamily="50" charset="-128"/>
              </a:rPr>
              <a:t>◎</a:t>
            </a:r>
            <a:r>
              <a:rPr lang="ja-JP" altLang="en-US" sz="1400" b="1" dirty="0">
                <a:solidFill>
                  <a:prstClr val="black"/>
                </a:solidFill>
                <a:latin typeface="Meiryo UI" panose="020B0604030504040204" pitchFamily="50" charset="-128"/>
                <a:ea typeface="Meiryo UI" panose="020B0604030504040204" pitchFamily="50" charset="-128"/>
              </a:rPr>
              <a:t> 問い合わせ代表</a:t>
            </a:r>
            <a:r>
              <a:rPr lang="en-US" altLang="ja-JP" sz="1400" b="1" dirty="0">
                <a:solidFill>
                  <a:prstClr val="black"/>
                </a:solidFill>
                <a:latin typeface="Meiryo UI" panose="020B0604030504040204" pitchFamily="50" charset="-128"/>
                <a:ea typeface="Meiryo UI" panose="020B0604030504040204" pitchFamily="50" charset="-128"/>
              </a:rPr>
              <a:t>)</a:t>
            </a:r>
            <a:r>
              <a:rPr lang="ja-JP" altLang="en-US" sz="1400" b="1" dirty="0">
                <a:solidFill>
                  <a:prstClr val="black"/>
                </a:solidFill>
                <a:latin typeface="Meiryo UI" panose="020B0604030504040204" pitchFamily="50" charset="-128"/>
                <a:ea typeface="Meiryo UI" panose="020B0604030504040204" pitchFamily="50" charset="-128"/>
              </a:rPr>
              <a:t>　</a:t>
            </a:r>
            <a:endParaRPr lang="en-US" altLang="ja-JP" sz="1400" b="1" dirty="0">
              <a:solidFill>
                <a:prstClr val="black"/>
              </a:solidFill>
              <a:latin typeface="Meiryo UI" panose="020B0604030504040204" pitchFamily="50" charset="-128"/>
              <a:ea typeface="Meiryo UI" panose="020B0604030504040204" pitchFamily="50" charset="-128"/>
            </a:endParaRPr>
          </a:p>
        </p:txBody>
      </p:sp>
      <p:cxnSp>
        <p:nvCxnSpPr>
          <p:cNvPr id="34" name="直線コネクタ 33"/>
          <p:cNvCxnSpPr/>
          <p:nvPr/>
        </p:nvCxnSpPr>
        <p:spPr>
          <a:xfrm>
            <a:off x="0" y="442708"/>
            <a:ext cx="91440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9" name="表 8">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2660640274"/>
              </p:ext>
            </p:extLst>
          </p:nvPr>
        </p:nvGraphicFramePr>
        <p:xfrm>
          <a:off x="50800" y="589717"/>
          <a:ext cx="9029700" cy="15050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1125728">
                  <a:extLst>
                    <a:ext uri="{9D8B030D-6E8A-4147-A177-3AD203B41FA5}">
                      <a16:colId xmlns:a16="http://schemas.microsoft.com/office/drawing/2014/main" val="3492310274"/>
                    </a:ext>
                  </a:extLst>
                </a:gridCol>
                <a:gridCol w="3103372">
                  <a:extLst>
                    <a:ext uri="{9D8B030D-6E8A-4147-A177-3AD203B41FA5}">
                      <a16:colId xmlns:a16="http://schemas.microsoft.com/office/drawing/2014/main" val="4038366436"/>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solidFill>
                            <a:srgbClr val="FF0000"/>
                          </a:solidFill>
                          <a:latin typeface="Meiryo UI" panose="020B0604030504040204" pitchFamily="50" charset="-128"/>
                          <a:ea typeface="Meiryo UI" panose="020B0604030504040204" pitchFamily="50" charset="-128"/>
                        </a:rPr>
                        <a:t>◎</a:t>
                      </a:r>
                      <a:r>
                        <a:rPr kumimoji="1" lang="ja-JP" altLang="en-US" sz="1200" b="0" kern="1200" dirty="0" smtClean="0">
                          <a:solidFill>
                            <a:srgbClr val="0070C0"/>
                          </a:solidFill>
                          <a:latin typeface="Meiryo UI" panose="020B0604030504040204" pitchFamily="50" charset="-128"/>
                          <a:ea typeface="Meiryo UI" panose="020B0604030504040204" pitchFamily="50" charset="-128"/>
                          <a:cs typeface="+mn-cs"/>
                        </a:rPr>
                        <a:t>支社・営業所名まで記入してください</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4972983"/>
                  </a:ext>
                </a:extLst>
              </a:tr>
              <a:tr h="388620">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連携における役割</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1882114953"/>
                  </a:ext>
                </a:extLst>
              </a:tr>
              <a:tr h="3530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関連</a:t>
                      </a:r>
                      <a:r>
                        <a:rPr kumimoji="1" lang="en-US" altLang="ja-JP" sz="1200" b="1" dirty="0" smtClean="0">
                          <a:solidFill>
                            <a:schemeClr val="tx1"/>
                          </a:solidFill>
                          <a:latin typeface="Meiryo UI" panose="020B0604030504040204" pitchFamily="50" charset="-128"/>
                          <a:ea typeface="Meiryo UI" panose="020B0604030504040204" pitchFamily="50" charset="-128"/>
                        </a:rPr>
                        <a:t>URL</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3673269203"/>
                  </a:ext>
                </a:extLst>
              </a:tr>
              <a:tr h="374333">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連絡先</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部署名：</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TEL</a:t>
                      </a: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Mail :</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sp>
        <p:nvSpPr>
          <p:cNvPr id="10" name="正方形/長方形 9">
            <a:extLst>
              <a:ext uri="{FF2B5EF4-FFF2-40B4-BE49-F238E27FC236}">
                <a16:creationId xmlns:a16="http://schemas.microsoft.com/office/drawing/2014/main" id="{47AC5BFA-E79C-4AF5-B10A-D4980D9CD21A}"/>
              </a:ext>
            </a:extLst>
          </p:cNvPr>
          <p:cNvSpPr/>
          <p:nvPr/>
        </p:nvSpPr>
        <p:spPr>
          <a:xfrm>
            <a:off x="9226550" y="1342247"/>
            <a:ext cx="1876879" cy="688558"/>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公表に支障のない範囲で連絡先</a:t>
            </a:r>
            <a:r>
              <a:rPr kumimoji="1" lang="ja-JP" altLang="en-US" sz="1200" dirty="0" smtClean="0">
                <a:solidFill>
                  <a:prstClr val="black"/>
                </a:solidFill>
                <a:latin typeface="Meiryo UI" panose="020B0604030504040204" pitchFamily="50" charset="-128"/>
                <a:ea typeface="Meiryo UI" panose="020B0604030504040204" pitchFamily="50" charset="-128"/>
              </a:rPr>
              <a:t>を記載してください。</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47AC5BFA-E79C-4AF5-B10A-D4980D9CD21A}"/>
              </a:ext>
            </a:extLst>
          </p:cNvPr>
          <p:cNvSpPr/>
          <p:nvPr/>
        </p:nvSpPr>
        <p:spPr>
          <a:xfrm>
            <a:off x="9226550" y="589717"/>
            <a:ext cx="1876879" cy="677108"/>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smtClean="0">
                <a:solidFill>
                  <a:prstClr val="black"/>
                </a:solidFill>
                <a:latin typeface="Meiryo UI" panose="020B0604030504040204" pitchFamily="50" charset="-128"/>
                <a:ea typeface="Meiryo UI" panose="020B0604030504040204" pitchFamily="50" charset="-128"/>
              </a:rPr>
              <a:t>←問い合わせ代表の事業所若しくは団体名の先頭に</a:t>
            </a:r>
            <a:r>
              <a:rPr kumimoji="1" lang="ja-JP" altLang="en-US" sz="1200" dirty="0" smtClean="0">
                <a:solidFill>
                  <a:srgbClr val="FF0000"/>
                </a:solidFill>
                <a:latin typeface="Meiryo UI" panose="020B0604030504040204" pitchFamily="50" charset="-128"/>
                <a:ea typeface="Meiryo UI" panose="020B0604030504040204" pitchFamily="50" charset="-128"/>
              </a:rPr>
              <a:t>◎</a:t>
            </a:r>
            <a:r>
              <a:rPr kumimoji="1" lang="ja-JP" altLang="en-US" sz="1200" dirty="0" smtClean="0">
                <a:solidFill>
                  <a:prstClr val="black"/>
                </a:solidFill>
                <a:latin typeface="Meiryo UI" panose="020B0604030504040204" pitchFamily="50" charset="-128"/>
                <a:ea typeface="Meiryo UI" panose="020B0604030504040204" pitchFamily="50" charset="-128"/>
              </a:rPr>
              <a:t>を付けてください。</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aphicFrame>
        <p:nvGraphicFramePr>
          <p:cNvPr id="15" name="表 14">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987278605"/>
              </p:ext>
            </p:extLst>
          </p:nvPr>
        </p:nvGraphicFramePr>
        <p:xfrm>
          <a:off x="50800" y="2147418"/>
          <a:ext cx="9029700" cy="15050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1125728">
                  <a:extLst>
                    <a:ext uri="{9D8B030D-6E8A-4147-A177-3AD203B41FA5}">
                      <a16:colId xmlns:a16="http://schemas.microsoft.com/office/drawing/2014/main" val="3492310274"/>
                    </a:ext>
                  </a:extLst>
                </a:gridCol>
                <a:gridCol w="3103372">
                  <a:extLst>
                    <a:ext uri="{9D8B030D-6E8A-4147-A177-3AD203B41FA5}">
                      <a16:colId xmlns:a16="http://schemas.microsoft.com/office/drawing/2014/main" val="4038366436"/>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rgbClr val="0070C0"/>
                          </a:solidFill>
                          <a:latin typeface="Meiryo UI" panose="020B0604030504040204" pitchFamily="50" charset="-128"/>
                          <a:ea typeface="Meiryo UI" panose="020B0604030504040204" pitchFamily="50" charset="-128"/>
                          <a:cs typeface="+mn-cs"/>
                        </a:rPr>
                        <a:t>支社・営業所名まで記入してください</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4972983"/>
                  </a:ext>
                </a:extLst>
              </a:tr>
              <a:tr h="388620">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連携における役割</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1882114953"/>
                  </a:ext>
                </a:extLst>
              </a:tr>
              <a:tr h="3530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関連</a:t>
                      </a:r>
                      <a:r>
                        <a:rPr kumimoji="1" lang="en-US" altLang="ja-JP" sz="1200" b="1" dirty="0" smtClean="0">
                          <a:solidFill>
                            <a:schemeClr val="tx1"/>
                          </a:solidFill>
                          <a:latin typeface="Meiryo UI" panose="020B0604030504040204" pitchFamily="50" charset="-128"/>
                          <a:ea typeface="Meiryo UI" panose="020B0604030504040204" pitchFamily="50" charset="-128"/>
                        </a:rPr>
                        <a:t>URL</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3673269203"/>
                  </a:ext>
                </a:extLst>
              </a:tr>
              <a:tr h="374333">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連絡先</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部署名：</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TEL</a:t>
                      </a: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Mail :</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graphicFrame>
        <p:nvGraphicFramePr>
          <p:cNvPr id="16" name="表 15">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1130839350"/>
              </p:ext>
            </p:extLst>
          </p:nvPr>
        </p:nvGraphicFramePr>
        <p:xfrm>
          <a:off x="50800" y="3700131"/>
          <a:ext cx="9029700" cy="15050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1125728">
                  <a:extLst>
                    <a:ext uri="{9D8B030D-6E8A-4147-A177-3AD203B41FA5}">
                      <a16:colId xmlns:a16="http://schemas.microsoft.com/office/drawing/2014/main" val="3492310274"/>
                    </a:ext>
                  </a:extLst>
                </a:gridCol>
                <a:gridCol w="3103372">
                  <a:extLst>
                    <a:ext uri="{9D8B030D-6E8A-4147-A177-3AD203B41FA5}">
                      <a16:colId xmlns:a16="http://schemas.microsoft.com/office/drawing/2014/main" val="4038366436"/>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rgbClr val="0070C0"/>
                          </a:solidFill>
                          <a:latin typeface="Meiryo UI" panose="020B0604030504040204" pitchFamily="50" charset="-128"/>
                          <a:ea typeface="Meiryo UI" panose="020B0604030504040204" pitchFamily="50" charset="-128"/>
                          <a:cs typeface="+mn-cs"/>
                        </a:rPr>
                        <a:t>支社・営業所名まで記入してください</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4972983"/>
                  </a:ext>
                </a:extLst>
              </a:tr>
              <a:tr h="388620">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連携における役割</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1882114953"/>
                  </a:ext>
                </a:extLst>
              </a:tr>
              <a:tr h="3530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関連</a:t>
                      </a:r>
                      <a:r>
                        <a:rPr kumimoji="1" lang="en-US" altLang="ja-JP" sz="1200" b="1" dirty="0" smtClean="0">
                          <a:solidFill>
                            <a:schemeClr val="tx1"/>
                          </a:solidFill>
                          <a:latin typeface="Meiryo UI" panose="020B0604030504040204" pitchFamily="50" charset="-128"/>
                          <a:ea typeface="Meiryo UI" panose="020B0604030504040204" pitchFamily="50" charset="-128"/>
                        </a:rPr>
                        <a:t>URL</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3673269203"/>
                  </a:ext>
                </a:extLst>
              </a:tr>
              <a:tr h="374333">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連絡先</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部署名：</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TEL</a:t>
                      </a: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Mail :</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graphicFrame>
        <p:nvGraphicFramePr>
          <p:cNvPr id="17" name="表 16">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649181742"/>
              </p:ext>
            </p:extLst>
          </p:nvPr>
        </p:nvGraphicFramePr>
        <p:xfrm>
          <a:off x="50800" y="5252844"/>
          <a:ext cx="9029700" cy="15050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1125728">
                  <a:extLst>
                    <a:ext uri="{9D8B030D-6E8A-4147-A177-3AD203B41FA5}">
                      <a16:colId xmlns:a16="http://schemas.microsoft.com/office/drawing/2014/main" val="3492310274"/>
                    </a:ext>
                  </a:extLst>
                </a:gridCol>
                <a:gridCol w="3103372">
                  <a:extLst>
                    <a:ext uri="{9D8B030D-6E8A-4147-A177-3AD203B41FA5}">
                      <a16:colId xmlns:a16="http://schemas.microsoft.com/office/drawing/2014/main" val="4038366436"/>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rgbClr val="0070C0"/>
                          </a:solidFill>
                          <a:latin typeface="Meiryo UI" panose="020B0604030504040204" pitchFamily="50" charset="-128"/>
                          <a:ea typeface="Meiryo UI" panose="020B0604030504040204" pitchFamily="50" charset="-128"/>
                          <a:cs typeface="+mn-cs"/>
                        </a:rPr>
                        <a:t>支社・営業所名まで記入してください</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4972983"/>
                  </a:ext>
                </a:extLst>
              </a:tr>
              <a:tr h="388620">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連携における役割</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1882114953"/>
                  </a:ext>
                </a:extLst>
              </a:tr>
              <a:tr h="3530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関連</a:t>
                      </a:r>
                      <a:r>
                        <a:rPr kumimoji="1" lang="en-US" altLang="ja-JP" sz="1200" b="1" dirty="0" smtClean="0">
                          <a:solidFill>
                            <a:schemeClr val="tx1"/>
                          </a:solidFill>
                          <a:latin typeface="Meiryo UI" panose="020B0604030504040204" pitchFamily="50" charset="-128"/>
                          <a:ea typeface="Meiryo UI" panose="020B0604030504040204" pitchFamily="50" charset="-128"/>
                        </a:rPr>
                        <a:t>URL</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3673269203"/>
                  </a:ext>
                </a:extLst>
              </a:tr>
              <a:tr h="374333">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連絡先</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部署名：</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TEL</a:t>
                      </a: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Mail :</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spTree>
    <p:extLst>
      <p:ext uri="{BB962C8B-B14F-4D97-AF65-F5344CB8AC3E}">
        <p14:creationId xmlns:p14="http://schemas.microsoft.com/office/powerpoint/2010/main" val="3863784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タイトル 1"/>
          <p:cNvSpPr txBox="1">
            <a:spLocks/>
          </p:cNvSpPr>
          <p:nvPr/>
        </p:nvSpPr>
        <p:spPr>
          <a:xfrm>
            <a:off x="83970" y="52183"/>
            <a:ext cx="9060030" cy="438383"/>
          </a:xfrm>
          <a:prstGeom prst="rect">
            <a:avLst/>
          </a:prstGeom>
          <a:noFill/>
        </p:spPr>
        <p:txBody>
          <a:bodyPr anchor="ctr" anchorCtr="0">
            <a:normAutofit/>
          </a:bodyPr>
          <a:lstStyle>
            <a:defPPr>
              <a:defRPr lang="ja-JP"/>
            </a:defPPr>
            <a:lvl1pPr algn="ctr">
              <a:lnSpc>
                <a:spcPct val="90000"/>
              </a:lnSpc>
              <a:spcBef>
                <a:spcPct val="0"/>
              </a:spcBef>
              <a:buNone/>
              <a:defRPr sz="2800">
                <a:solidFill>
                  <a:schemeClr val="bg1"/>
                </a:solidFill>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defRPr/>
            </a:pPr>
            <a:r>
              <a:rPr lang="ja-JP" altLang="en-US" sz="2400" b="1" dirty="0" smtClean="0">
                <a:solidFill>
                  <a:prstClr val="black"/>
                </a:solidFill>
                <a:latin typeface="Meiryo UI" panose="020B0604030504040204" pitchFamily="50" charset="-128"/>
                <a:ea typeface="Meiryo UI" panose="020B0604030504040204" pitchFamily="50" charset="-128"/>
              </a:rPr>
              <a:t>構成事業所・団体　一覧</a:t>
            </a:r>
            <a:endParaRPr lang="en-US" altLang="ja-JP" sz="1400" b="1" dirty="0">
              <a:solidFill>
                <a:prstClr val="black"/>
              </a:solidFill>
              <a:latin typeface="Meiryo UI" panose="020B0604030504040204" pitchFamily="50" charset="-128"/>
              <a:ea typeface="Meiryo UI" panose="020B0604030504040204" pitchFamily="50" charset="-128"/>
            </a:endParaRPr>
          </a:p>
        </p:txBody>
      </p:sp>
      <p:cxnSp>
        <p:nvCxnSpPr>
          <p:cNvPr id="34" name="直線コネクタ 33"/>
          <p:cNvCxnSpPr/>
          <p:nvPr/>
        </p:nvCxnSpPr>
        <p:spPr>
          <a:xfrm>
            <a:off x="0" y="442708"/>
            <a:ext cx="91440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9" name="表 8">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2574549064"/>
              </p:ext>
            </p:extLst>
          </p:nvPr>
        </p:nvGraphicFramePr>
        <p:xfrm>
          <a:off x="50800" y="589717"/>
          <a:ext cx="9029700" cy="15050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1125728">
                  <a:extLst>
                    <a:ext uri="{9D8B030D-6E8A-4147-A177-3AD203B41FA5}">
                      <a16:colId xmlns:a16="http://schemas.microsoft.com/office/drawing/2014/main" val="3492310274"/>
                    </a:ext>
                  </a:extLst>
                </a:gridCol>
                <a:gridCol w="3103372">
                  <a:extLst>
                    <a:ext uri="{9D8B030D-6E8A-4147-A177-3AD203B41FA5}">
                      <a16:colId xmlns:a16="http://schemas.microsoft.com/office/drawing/2014/main" val="4038366436"/>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rgbClr val="0070C0"/>
                          </a:solidFill>
                          <a:latin typeface="Meiryo UI" panose="020B0604030504040204" pitchFamily="50" charset="-128"/>
                          <a:ea typeface="Meiryo UI" panose="020B0604030504040204" pitchFamily="50" charset="-128"/>
                          <a:cs typeface="+mn-cs"/>
                        </a:rPr>
                        <a:t>支社・営業所名まで記入してください</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4972983"/>
                  </a:ext>
                </a:extLst>
              </a:tr>
              <a:tr h="388620">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連携における役割</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1882114953"/>
                  </a:ext>
                </a:extLst>
              </a:tr>
              <a:tr h="3530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関連</a:t>
                      </a:r>
                      <a:r>
                        <a:rPr kumimoji="1" lang="en-US" altLang="ja-JP" sz="1200" b="1" dirty="0" smtClean="0">
                          <a:solidFill>
                            <a:schemeClr val="tx1"/>
                          </a:solidFill>
                          <a:latin typeface="Meiryo UI" panose="020B0604030504040204" pitchFamily="50" charset="-128"/>
                          <a:ea typeface="Meiryo UI" panose="020B0604030504040204" pitchFamily="50" charset="-128"/>
                        </a:rPr>
                        <a:t>URL</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3673269203"/>
                  </a:ext>
                </a:extLst>
              </a:tr>
              <a:tr h="374333">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連絡先</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部署名：</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TEL</a:t>
                      </a: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Mail :</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sp>
        <p:nvSpPr>
          <p:cNvPr id="10" name="正方形/長方形 9">
            <a:extLst>
              <a:ext uri="{FF2B5EF4-FFF2-40B4-BE49-F238E27FC236}">
                <a16:creationId xmlns:a16="http://schemas.microsoft.com/office/drawing/2014/main" id="{47AC5BFA-E79C-4AF5-B10A-D4980D9CD21A}"/>
              </a:ext>
            </a:extLst>
          </p:cNvPr>
          <p:cNvSpPr/>
          <p:nvPr/>
        </p:nvSpPr>
        <p:spPr>
          <a:xfrm>
            <a:off x="9202262" y="586479"/>
            <a:ext cx="1708625" cy="688558"/>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rPr>
              <a:t>シート</a:t>
            </a:r>
            <a:r>
              <a:rPr kumimoji="1" lang="ja-JP" altLang="en-US" sz="1200" b="1" dirty="0" smtClean="0">
                <a:solidFill>
                  <a:srgbClr val="FF0000"/>
                </a:solidFill>
                <a:latin typeface="Meiryo UI" panose="020B0604030504040204" pitchFamily="50" charset="-128"/>
                <a:ea typeface="Meiryo UI" panose="020B0604030504040204" pitchFamily="50" charset="-128"/>
              </a:rPr>
              <a:t>が不足する場合は、こちらのシートにご記入ください</a:t>
            </a:r>
            <a:endParaRPr kumimoji="1" lang="ja-JP" altLang="en-US"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graphicFrame>
        <p:nvGraphicFramePr>
          <p:cNvPr id="15" name="表 14">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3176623750"/>
              </p:ext>
            </p:extLst>
          </p:nvPr>
        </p:nvGraphicFramePr>
        <p:xfrm>
          <a:off x="50800" y="2147418"/>
          <a:ext cx="9029700" cy="15050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1125728">
                  <a:extLst>
                    <a:ext uri="{9D8B030D-6E8A-4147-A177-3AD203B41FA5}">
                      <a16:colId xmlns:a16="http://schemas.microsoft.com/office/drawing/2014/main" val="3492310274"/>
                    </a:ext>
                  </a:extLst>
                </a:gridCol>
                <a:gridCol w="3103372">
                  <a:extLst>
                    <a:ext uri="{9D8B030D-6E8A-4147-A177-3AD203B41FA5}">
                      <a16:colId xmlns:a16="http://schemas.microsoft.com/office/drawing/2014/main" val="4038366436"/>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rgbClr val="0070C0"/>
                          </a:solidFill>
                          <a:latin typeface="Meiryo UI" panose="020B0604030504040204" pitchFamily="50" charset="-128"/>
                          <a:ea typeface="Meiryo UI" panose="020B0604030504040204" pitchFamily="50" charset="-128"/>
                          <a:cs typeface="+mn-cs"/>
                        </a:rPr>
                        <a:t>支社・営業所名まで記入してください</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4972983"/>
                  </a:ext>
                </a:extLst>
              </a:tr>
              <a:tr h="388620">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連携における役割</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1882114953"/>
                  </a:ext>
                </a:extLst>
              </a:tr>
              <a:tr h="3530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関連</a:t>
                      </a:r>
                      <a:r>
                        <a:rPr kumimoji="1" lang="en-US" altLang="ja-JP" sz="1200" b="1" dirty="0" smtClean="0">
                          <a:solidFill>
                            <a:schemeClr val="tx1"/>
                          </a:solidFill>
                          <a:latin typeface="Meiryo UI" panose="020B0604030504040204" pitchFamily="50" charset="-128"/>
                          <a:ea typeface="Meiryo UI" panose="020B0604030504040204" pitchFamily="50" charset="-128"/>
                        </a:rPr>
                        <a:t>URL</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3673269203"/>
                  </a:ext>
                </a:extLst>
              </a:tr>
              <a:tr h="374333">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連絡先</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部署名：</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TEL</a:t>
                      </a: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Mail :</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graphicFrame>
        <p:nvGraphicFramePr>
          <p:cNvPr id="16" name="表 15">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1129759709"/>
              </p:ext>
            </p:extLst>
          </p:nvPr>
        </p:nvGraphicFramePr>
        <p:xfrm>
          <a:off x="50800" y="3700131"/>
          <a:ext cx="9029700" cy="15050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1125728">
                  <a:extLst>
                    <a:ext uri="{9D8B030D-6E8A-4147-A177-3AD203B41FA5}">
                      <a16:colId xmlns:a16="http://schemas.microsoft.com/office/drawing/2014/main" val="3492310274"/>
                    </a:ext>
                  </a:extLst>
                </a:gridCol>
                <a:gridCol w="3103372">
                  <a:extLst>
                    <a:ext uri="{9D8B030D-6E8A-4147-A177-3AD203B41FA5}">
                      <a16:colId xmlns:a16="http://schemas.microsoft.com/office/drawing/2014/main" val="4038366436"/>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rgbClr val="0070C0"/>
                          </a:solidFill>
                          <a:latin typeface="Meiryo UI" panose="020B0604030504040204" pitchFamily="50" charset="-128"/>
                          <a:ea typeface="Meiryo UI" panose="020B0604030504040204" pitchFamily="50" charset="-128"/>
                          <a:cs typeface="+mn-cs"/>
                        </a:rPr>
                        <a:t>支社・営業所名まで記入してください</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4972983"/>
                  </a:ext>
                </a:extLst>
              </a:tr>
              <a:tr h="388620">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連携における役割</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1882114953"/>
                  </a:ext>
                </a:extLst>
              </a:tr>
              <a:tr h="3530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関連</a:t>
                      </a:r>
                      <a:r>
                        <a:rPr kumimoji="1" lang="en-US" altLang="ja-JP" sz="1200" b="1" dirty="0" smtClean="0">
                          <a:solidFill>
                            <a:schemeClr val="tx1"/>
                          </a:solidFill>
                          <a:latin typeface="Meiryo UI" panose="020B0604030504040204" pitchFamily="50" charset="-128"/>
                          <a:ea typeface="Meiryo UI" panose="020B0604030504040204" pitchFamily="50" charset="-128"/>
                        </a:rPr>
                        <a:t>URL</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3673269203"/>
                  </a:ext>
                </a:extLst>
              </a:tr>
              <a:tr h="374333">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連絡先</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部署名：</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TEL</a:t>
                      </a: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Mail :</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graphicFrame>
        <p:nvGraphicFramePr>
          <p:cNvPr id="17" name="表 16">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258425289"/>
              </p:ext>
            </p:extLst>
          </p:nvPr>
        </p:nvGraphicFramePr>
        <p:xfrm>
          <a:off x="50800" y="5252844"/>
          <a:ext cx="9029700" cy="15050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1125728">
                  <a:extLst>
                    <a:ext uri="{9D8B030D-6E8A-4147-A177-3AD203B41FA5}">
                      <a16:colId xmlns:a16="http://schemas.microsoft.com/office/drawing/2014/main" val="3492310274"/>
                    </a:ext>
                  </a:extLst>
                </a:gridCol>
                <a:gridCol w="3103372">
                  <a:extLst>
                    <a:ext uri="{9D8B030D-6E8A-4147-A177-3AD203B41FA5}">
                      <a16:colId xmlns:a16="http://schemas.microsoft.com/office/drawing/2014/main" val="4038366436"/>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rgbClr val="0070C0"/>
                          </a:solidFill>
                          <a:latin typeface="Meiryo UI" panose="020B0604030504040204" pitchFamily="50" charset="-128"/>
                          <a:ea typeface="Meiryo UI" panose="020B0604030504040204" pitchFamily="50" charset="-128"/>
                          <a:cs typeface="+mn-cs"/>
                        </a:rPr>
                        <a:t>支社・営業所名まで記入してください</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4972983"/>
                  </a:ext>
                </a:extLst>
              </a:tr>
              <a:tr h="388620">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連携における役割</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1882114953"/>
                  </a:ext>
                </a:extLst>
              </a:tr>
              <a:tr h="3530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関連</a:t>
                      </a:r>
                      <a:r>
                        <a:rPr kumimoji="1" lang="en-US" altLang="ja-JP" sz="1200" b="1" dirty="0" smtClean="0">
                          <a:solidFill>
                            <a:schemeClr val="tx1"/>
                          </a:solidFill>
                          <a:latin typeface="Meiryo UI" panose="020B0604030504040204" pitchFamily="50" charset="-128"/>
                          <a:ea typeface="Meiryo UI" panose="020B0604030504040204" pitchFamily="50" charset="-128"/>
                        </a:rPr>
                        <a:t>URL</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3673269203"/>
                  </a:ext>
                </a:extLst>
              </a:tr>
              <a:tr h="374333">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連絡先</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部署名：</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TEL</a:t>
                      </a: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Mail :</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spTree>
    <p:extLst>
      <p:ext uri="{BB962C8B-B14F-4D97-AF65-F5344CB8AC3E}">
        <p14:creationId xmlns:p14="http://schemas.microsoft.com/office/powerpoint/2010/main" val="587856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表 39"/>
          <p:cNvGraphicFramePr>
            <a:graphicFrameLocks noGrp="1"/>
          </p:cNvGraphicFramePr>
          <p:nvPr>
            <p:extLst>
              <p:ext uri="{D42A27DB-BD31-4B8C-83A1-F6EECF244321}">
                <p14:modId xmlns:p14="http://schemas.microsoft.com/office/powerpoint/2010/main" val="1738326693"/>
              </p:ext>
            </p:extLst>
          </p:nvPr>
        </p:nvGraphicFramePr>
        <p:xfrm>
          <a:off x="72571" y="2654299"/>
          <a:ext cx="4464000" cy="413923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841504">
                  <a:extLst>
                    <a:ext uri="{9D8B030D-6E8A-4147-A177-3AD203B41FA5}">
                      <a16:colId xmlns:a16="http://schemas.microsoft.com/office/drawing/2014/main" val="3550993727"/>
                    </a:ext>
                  </a:extLst>
                </a:gridCol>
                <a:gridCol w="3622496">
                  <a:extLst>
                    <a:ext uri="{9D8B030D-6E8A-4147-A177-3AD203B41FA5}">
                      <a16:colId xmlns:a16="http://schemas.microsoft.com/office/drawing/2014/main" val="3183412318"/>
                    </a:ext>
                  </a:extLst>
                </a:gridCol>
              </a:tblGrid>
              <a:tr h="367385">
                <a:tc gridSpan="2">
                  <a:txBody>
                    <a:bodyPr/>
                    <a:lstStyle/>
                    <a:p>
                      <a:pPr marL="0" algn="l" defTabSz="914400" rtl="0" eaLnBrk="1" latinLnBrk="0" hangingPunct="1"/>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２</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該当するＳＤＧｓ目標</a:t>
                      </a:r>
                      <a:endParaRPr kumimoji="1" lang="ja-JP" altLang="en-US" sz="1400" b="1" kern="1200" dirty="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kern="1200" dirty="0" smtClean="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97731859"/>
                  </a:ext>
                </a:extLst>
              </a:tr>
              <a:tr h="1262555">
                <a:tc>
                  <a:txBody>
                    <a:bodyPr/>
                    <a:lstStyle/>
                    <a:p>
                      <a:endParaRPr kumimoji="1" lang="en-US" altLang="ja-JP" sz="160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n-cs"/>
                        </a:rPr>
                        <a:t>学生が自ら社会問題及び環境問題について考え、具体的な行動を起こすことで、技術的・職業的スキルの向上を目指しています。</a:t>
                      </a:r>
                      <a:endParaRPr kumimoji="1" lang="en-US" altLang="ja-JP" sz="1400" kern="1200" baseline="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n-cs"/>
                        </a:rPr>
                        <a:t>令和元年から現在まで、約</a:t>
                      </a:r>
                      <a:r>
                        <a:rPr kumimoji="1" lang="en-US" altLang="ja-JP" sz="1400" kern="1200" baseline="0" dirty="0" smtClean="0">
                          <a:solidFill>
                            <a:schemeClr val="tx1"/>
                          </a:solidFill>
                          <a:latin typeface="Meiryo UI" panose="020B0604030504040204" pitchFamily="50" charset="-128"/>
                          <a:ea typeface="Meiryo UI" panose="020B0604030504040204" pitchFamily="50" charset="-128"/>
                          <a:cs typeface="+mn-cs"/>
                        </a:rPr>
                        <a:t>200</a:t>
                      </a:r>
                      <a:r>
                        <a: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n-cs"/>
                        </a:rPr>
                        <a:t>名の学生に授業をしてきました。</a:t>
                      </a:r>
                      <a:endParaRPr kumimoji="1" lang="en-US" altLang="ja-JP" sz="1400" kern="1200" baseline="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331919"/>
                  </a:ext>
                </a:extLst>
              </a:tr>
              <a:tr h="1287386">
                <a:tc>
                  <a:txBody>
                    <a:bodyPr/>
                    <a:lstStyle/>
                    <a:p>
                      <a:endParaRPr kumimoji="1" lang="en-US" altLang="ja-JP" sz="160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製造工程で発生する廃棄物の排出を抑制し、ゼロエミッションを目指しています。</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現在、従来であれば廃棄されるはずの〇〇を年間約</a:t>
                      </a:r>
                      <a:r>
                        <a:rPr kumimoji="1" lang="en-US" altLang="ja-JP" sz="1400" kern="1200" dirty="0" smtClean="0">
                          <a:solidFill>
                            <a:schemeClr val="tx1"/>
                          </a:solidFill>
                          <a:latin typeface="Meiryo UI" panose="020B0604030504040204" pitchFamily="50" charset="-128"/>
                          <a:ea typeface="Meiryo UI" panose="020B0604030504040204" pitchFamily="50" charset="-128"/>
                          <a:cs typeface="+mn-cs"/>
                        </a:rPr>
                        <a:t>800kg</a:t>
                      </a: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削減することが可能となっています。</a:t>
                      </a: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6793725"/>
                  </a:ext>
                </a:extLst>
              </a:tr>
              <a:tr h="1221905">
                <a:tc>
                  <a:txBody>
                    <a:bodyPr/>
                    <a:lstStyle/>
                    <a:p>
                      <a:endParaRPr kumimoji="1" lang="en-US" altLang="ja-JP" sz="160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〇〇の知識経験がある〇〇社と〇〇の専門的知識をもつ〇〇会との連携を３年間継続し、付加価値の向上につなげています。</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今後は、さらに他の団体とも連携して事業の発展を目指しています。</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9770149"/>
                  </a:ext>
                </a:extLst>
              </a:tr>
            </a:tbl>
          </a:graphicData>
        </a:graphic>
      </p:graphicFrame>
      <p:pic>
        <p:nvPicPr>
          <p:cNvPr id="101" name="図 100">
            <a:extLst>
              <a:ext uri="{FF2B5EF4-FFF2-40B4-BE49-F238E27FC236}">
                <a16:creationId xmlns:a16="http://schemas.microsoft.com/office/drawing/2014/main" id="{10F190B6-0A22-4FAB-9439-C8B9CD5D3446}"/>
              </a:ext>
            </a:extLst>
          </p:cNvPr>
          <p:cNvPicPr preferRelativeResize="0">
            <a:picLocks/>
          </p:cNvPicPr>
          <p:nvPr/>
        </p:nvPicPr>
        <p:blipFill>
          <a:blip r:embed="rId2"/>
          <a:stretch>
            <a:fillRect/>
          </a:stretch>
        </p:blipFill>
        <p:spPr>
          <a:xfrm>
            <a:off x="-3266747" y="3012248"/>
            <a:ext cx="720000" cy="720000"/>
          </a:xfrm>
          <a:prstGeom prst="rect">
            <a:avLst/>
          </a:prstGeom>
        </p:spPr>
      </p:pic>
      <p:pic>
        <p:nvPicPr>
          <p:cNvPr id="102" name="図 101">
            <a:extLst>
              <a:ext uri="{FF2B5EF4-FFF2-40B4-BE49-F238E27FC236}">
                <a16:creationId xmlns:a16="http://schemas.microsoft.com/office/drawing/2014/main" id="{C3B91F6D-DB4F-40B3-A2EC-BF7BE0398D28}"/>
              </a:ext>
            </a:extLst>
          </p:cNvPr>
          <p:cNvPicPr>
            <a:picLocks noChangeAspect="1"/>
          </p:cNvPicPr>
          <p:nvPr/>
        </p:nvPicPr>
        <p:blipFill>
          <a:blip r:embed="rId3"/>
          <a:stretch>
            <a:fillRect/>
          </a:stretch>
        </p:blipFill>
        <p:spPr>
          <a:xfrm>
            <a:off x="-2478474" y="3012646"/>
            <a:ext cx="720000" cy="720000"/>
          </a:xfrm>
          <a:prstGeom prst="rect">
            <a:avLst/>
          </a:prstGeom>
        </p:spPr>
      </p:pic>
      <p:pic>
        <p:nvPicPr>
          <p:cNvPr id="103" name="図 102">
            <a:extLst>
              <a:ext uri="{FF2B5EF4-FFF2-40B4-BE49-F238E27FC236}">
                <a16:creationId xmlns:a16="http://schemas.microsoft.com/office/drawing/2014/main" id="{8BB83ED3-4675-4C73-91F6-AFD75223722E}"/>
              </a:ext>
            </a:extLst>
          </p:cNvPr>
          <p:cNvPicPr>
            <a:picLocks noChangeAspect="1"/>
          </p:cNvPicPr>
          <p:nvPr/>
        </p:nvPicPr>
        <p:blipFill>
          <a:blip r:embed="rId4"/>
          <a:stretch>
            <a:fillRect/>
          </a:stretch>
        </p:blipFill>
        <p:spPr>
          <a:xfrm>
            <a:off x="-1681061" y="3017559"/>
            <a:ext cx="720000" cy="720000"/>
          </a:xfrm>
          <a:prstGeom prst="rect">
            <a:avLst/>
          </a:prstGeom>
        </p:spPr>
      </p:pic>
      <p:pic>
        <p:nvPicPr>
          <p:cNvPr id="104" name="図 103">
            <a:extLst>
              <a:ext uri="{FF2B5EF4-FFF2-40B4-BE49-F238E27FC236}">
                <a16:creationId xmlns:a16="http://schemas.microsoft.com/office/drawing/2014/main" id="{5EBE6473-8300-4268-AB85-32686BF620A2}"/>
              </a:ext>
            </a:extLst>
          </p:cNvPr>
          <p:cNvPicPr preferRelativeResize="0">
            <a:picLocks/>
          </p:cNvPicPr>
          <p:nvPr/>
        </p:nvPicPr>
        <p:blipFill>
          <a:blip r:embed="rId5"/>
          <a:stretch>
            <a:fillRect/>
          </a:stretch>
        </p:blipFill>
        <p:spPr>
          <a:xfrm>
            <a:off x="-903424" y="3012248"/>
            <a:ext cx="720000" cy="720000"/>
          </a:xfrm>
          <a:prstGeom prst="rect">
            <a:avLst/>
          </a:prstGeom>
        </p:spPr>
      </p:pic>
      <p:pic>
        <p:nvPicPr>
          <p:cNvPr id="105" name="図 104">
            <a:extLst>
              <a:ext uri="{FF2B5EF4-FFF2-40B4-BE49-F238E27FC236}">
                <a16:creationId xmlns:a16="http://schemas.microsoft.com/office/drawing/2014/main" id="{83D3CA6E-4CE5-47FE-AF00-81E1C4F8D187}"/>
              </a:ext>
            </a:extLst>
          </p:cNvPr>
          <p:cNvPicPr preferRelativeResize="0">
            <a:picLocks/>
          </p:cNvPicPr>
          <p:nvPr/>
        </p:nvPicPr>
        <p:blipFill>
          <a:blip r:embed="rId6"/>
          <a:stretch>
            <a:fillRect/>
          </a:stretch>
        </p:blipFill>
        <p:spPr>
          <a:xfrm>
            <a:off x="-3266747" y="3786210"/>
            <a:ext cx="720000" cy="720000"/>
          </a:xfrm>
          <a:prstGeom prst="rect">
            <a:avLst/>
          </a:prstGeom>
        </p:spPr>
      </p:pic>
      <p:pic>
        <p:nvPicPr>
          <p:cNvPr id="106" name="図 105">
            <a:extLst>
              <a:ext uri="{FF2B5EF4-FFF2-40B4-BE49-F238E27FC236}">
                <a16:creationId xmlns:a16="http://schemas.microsoft.com/office/drawing/2014/main" id="{64F4E66B-C986-4F3A-A109-0353340ADE81}"/>
              </a:ext>
            </a:extLst>
          </p:cNvPr>
          <p:cNvPicPr preferRelativeResize="0">
            <a:picLocks/>
          </p:cNvPicPr>
          <p:nvPr/>
        </p:nvPicPr>
        <p:blipFill>
          <a:blip r:embed="rId7"/>
          <a:stretch>
            <a:fillRect/>
          </a:stretch>
        </p:blipFill>
        <p:spPr>
          <a:xfrm>
            <a:off x="-2478475" y="3789645"/>
            <a:ext cx="720000" cy="720000"/>
          </a:xfrm>
          <a:prstGeom prst="rect">
            <a:avLst/>
          </a:prstGeom>
        </p:spPr>
      </p:pic>
      <p:pic>
        <p:nvPicPr>
          <p:cNvPr id="107" name="図 106">
            <a:extLst>
              <a:ext uri="{FF2B5EF4-FFF2-40B4-BE49-F238E27FC236}">
                <a16:creationId xmlns:a16="http://schemas.microsoft.com/office/drawing/2014/main" id="{301D1DF8-D92B-4F75-A319-BE1F7B73F2EA}"/>
              </a:ext>
            </a:extLst>
          </p:cNvPr>
          <p:cNvPicPr>
            <a:picLocks noChangeAspect="1"/>
          </p:cNvPicPr>
          <p:nvPr/>
        </p:nvPicPr>
        <p:blipFill>
          <a:blip r:embed="rId8"/>
          <a:stretch>
            <a:fillRect/>
          </a:stretch>
        </p:blipFill>
        <p:spPr>
          <a:xfrm>
            <a:off x="-2478475" y="4566091"/>
            <a:ext cx="720000" cy="720000"/>
          </a:xfrm>
          <a:prstGeom prst="rect">
            <a:avLst/>
          </a:prstGeom>
        </p:spPr>
      </p:pic>
      <p:pic>
        <p:nvPicPr>
          <p:cNvPr id="108" name="図 107">
            <a:extLst>
              <a:ext uri="{FF2B5EF4-FFF2-40B4-BE49-F238E27FC236}">
                <a16:creationId xmlns:a16="http://schemas.microsoft.com/office/drawing/2014/main" id="{35C6031D-1D1D-4641-ACA3-3F8DF2256512}"/>
              </a:ext>
            </a:extLst>
          </p:cNvPr>
          <p:cNvPicPr>
            <a:picLocks noChangeAspect="1"/>
          </p:cNvPicPr>
          <p:nvPr/>
        </p:nvPicPr>
        <p:blipFill>
          <a:blip r:embed="rId9"/>
          <a:stretch>
            <a:fillRect/>
          </a:stretch>
        </p:blipFill>
        <p:spPr>
          <a:xfrm>
            <a:off x="-892789" y="4562546"/>
            <a:ext cx="720000" cy="720000"/>
          </a:xfrm>
          <a:prstGeom prst="rect">
            <a:avLst/>
          </a:prstGeom>
        </p:spPr>
      </p:pic>
      <p:pic>
        <p:nvPicPr>
          <p:cNvPr id="109" name="図 108">
            <a:extLst>
              <a:ext uri="{FF2B5EF4-FFF2-40B4-BE49-F238E27FC236}">
                <a16:creationId xmlns:a16="http://schemas.microsoft.com/office/drawing/2014/main" id="{17F0645B-29D2-4C7F-8BD3-C6F123AE3727}"/>
              </a:ext>
            </a:extLst>
          </p:cNvPr>
          <p:cNvPicPr>
            <a:picLocks noChangeAspect="1"/>
          </p:cNvPicPr>
          <p:nvPr/>
        </p:nvPicPr>
        <p:blipFill>
          <a:blip r:embed="rId10"/>
          <a:stretch>
            <a:fillRect/>
          </a:stretch>
        </p:blipFill>
        <p:spPr>
          <a:xfrm>
            <a:off x="-2471421" y="5362070"/>
            <a:ext cx="720000" cy="720000"/>
          </a:xfrm>
          <a:prstGeom prst="rect">
            <a:avLst/>
          </a:prstGeom>
        </p:spPr>
      </p:pic>
      <p:pic>
        <p:nvPicPr>
          <p:cNvPr id="110" name="図 109">
            <a:extLst>
              <a:ext uri="{FF2B5EF4-FFF2-40B4-BE49-F238E27FC236}">
                <a16:creationId xmlns:a16="http://schemas.microsoft.com/office/drawing/2014/main" id="{0CB1DADA-260C-40E2-B6C9-23F6026000D8}"/>
              </a:ext>
            </a:extLst>
          </p:cNvPr>
          <p:cNvPicPr>
            <a:picLocks noChangeAspect="1"/>
          </p:cNvPicPr>
          <p:nvPr/>
        </p:nvPicPr>
        <p:blipFill>
          <a:blip r:embed="rId11"/>
          <a:stretch>
            <a:fillRect/>
          </a:stretch>
        </p:blipFill>
        <p:spPr>
          <a:xfrm>
            <a:off x="-892789" y="5362070"/>
            <a:ext cx="720000" cy="720000"/>
          </a:xfrm>
          <a:prstGeom prst="rect">
            <a:avLst/>
          </a:prstGeom>
        </p:spPr>
      </p:pic>
      <p:pic>
        <p:nvPicPr>
          <p:cNvPr id="111" name="図 110">
            <a:extLst>
              <a:ext uri="{FF2B5EF4-FFF2-40B4-BE49-F238E27FC236}">
                <a16:creationId xmlns:a16="http://schemas.microsoft.com/office/drawing/2014/main" id="{9323BD0F-1197-41E3-979A-07C385B18BCA}"/>
              </a:ext>
            </a:extLst>
          </p:cNvPr>
          <p:cNvPicPr preferRelativeResize="0">
            <a:picLocks/>
          </p:cNvPicPr>
          <p:nvPr/>
        </p:nvPicPr>
        <p:blipFill>
          <a:blip r:embed="rId12"/>
          <a:stretch>
            <a:fillRect/>
          </a:stretch>
        </p:blipFill>
        <p:spPr>
          <a:xfrm>
            <a:off x="-3266747" y="6150000"/>
            <a:ext cx="720000" cy="720000"/>
          </a:xfrm>
          <a:prstGeom prst="rect">
            <a:avLst/>
          </a:prstGeom>
        </p:spPr>
      </p:pic>
      <p:pic>
        <p:nvPicPr>
          <p:cNvPr id="112" name="図 111">
            <a:extLst>
              <a:ext uri="{FF2B5EF4-FFF2-40B4-BE49-F238E27FC236}">
                <a16:creationId xmlns:a16="http://schemas.microsoft.com/office/drawing/2014/main" id="{550AFFDF-09F9-44F5-98F9-CC6B892EC664}"/>
              </a:ext>
            </a:extLst>
          </p:cNvPr>
          <p:cNvPicPr>
            <a:picLocks noChangeAspect="1"/>
          </p:cNvPicPr>
          <p:nvPr/>
        </p:nvPicPr>
        <p:blipFill>
          <a:blip r:embed="rId13"/>
          <a:stretch>
            <a:fillRect/>
          </a:stretch>
        </p:blipFill>
        <p:spPr>
          <a:xfrm>
            <a:off x="-1681061" y="3783183"/>
            <a:ext cx="720000" cy="720000"/>
          </a:xfrm>
          <a:prstGeom prst="rect">
            <a:avLst/>
          </a:prstGeom>
        </p:spPr>
      </p:pic>
      <p:pic>
        <p:nvPicPr>
          <p:cNvPr id="113" name="図 112">
            <a:extLst>
              <a:ext uri="{FF2B5EF4-FFF2-40B4-BE49-F238E27FC236}">
                <a16:creationId xmlns:a16="http://schemas.microsoft.com/office/drawing/2014/main" id="{88C14638-9372-4506-98EA-C92770433685}"/>
              </a:ext>
            </a:extLst>
          </p:cNvPr>
          <p:cNvPicPr preferRelativeResize="0">
            <a:picLocks/>
          </p:cNvPicPr>
          <p:nvPr/>
        </p:nvPicPr>
        <p:blipFill>
          <a:blip r:embed="rId14"/>
          <a:stretch>
            <a:fillRect/>
          </a:stretch>
        </p:blipFill>
        <p:spPr>
          <a:xfrm>
            <a:off x="-892789" y="3786210"/>
            <a:ext cx="720000" cy="720000"/>
          </a:xfrm>
          <a:prstGeom prst="rect">
            <a:avLst/>
          </a:prstGeom>
        </p:spPr>
      </p:pic>
      <p:pic>
        <p:nvPicPr>
          <p:cNvPr id="114" name="図 113">
            <a:extLst>
              <a:ext uri="{FF2B5EF4-FFF2-40B4-BE49-F238E27FC236}">
                <a16:creationId xmlns:a16="http://schemas.microsoft.com/office/drawing/2014/main" id="{A88DD228-48F8-48BA-8BA6-355A2E405B28}"/>
              </a:ext>
            </a:extLst>
          </p:cNvPr>
          <p:cNvPicPr>
            <a:picLocks noChangeAspect="1"/>
          </p:cNvPicPr>
          <p:nvPr/>
        </p:nvPicPr>
        <p:blipFill>
          <a:blip r:embed="rId15"/>
          <a:stretch>
            <a:fillRect/>
          </a:stretch>
        </p:blipFill>
        <p:spPr>
          <a:xfrm>
            <a:off x="-3265865" y="4574140"/>
            <a:ext cx="720000" cy="720000"/>
          </a:xfrm>
          <a:prstGeom prst="rect">
            <a:avLst/>
          </a:prstGeom>
        </p:spPr>
      </p:pic>
      <p:pic>
        <p:nvPicPr>
          <p:cNvPr id="115" name="図 114">
            <a:extLst>
              <a:ext uri="{FF2B5EF4-FFF2-40B4-BE49-F238E27FC236}">
                <a16:creationId xmlns:a16="http://schemas.microsoft.com/office/drawing/2014/main" id="{278C9180-2E15-4CD3-9F84-F469DF68D6F8}"/>
              </a:ext>
            </a:extLst>
          </p:cNvPr>
          <p:cNvPicPr preferRelativeResize="0">
            <a:picLocks/>
          </p:cNvPicPr>
          <p:nvPr/>
        </p:nvPicPr>
        <p:blipFill>
          <a:blip r:embed="rId16"/>
          <a:stretch>
            <a:fillRect/>
          </a:stretch>
        </p:blipFill>
        <p:spPr>
          <a:xfrm>
            <a:off x="-1681062" y="4566091"/>
            <a:ext cx="720000" cy="720000"/>
          </a:xfrm>
          <a:prstGeom prst="rect">
            <a:avLst/>
          </a:prstGeom>
        </p:spPr>
      </p:pic>
      <p:pic>
        <p:nvPicPr>
          <p:cNvPr id="116" name="図 115">
            <a:extLst>
              <a:ext uri="{FF2B5EF4-FFF2-40B4-BE49-F238E27FC236}">
                <a16:creationId xmlns:a16="http://schemas.microsoft.com/office/drawing/2014/main" id="{A0DAFFEF-283F-418F-979B-47AFB2A3760B}"/>
              </a:ext>
            </a:extLst>
          </p:cNvPr>
          <p:cNvPicPr>
            <a:picLocks noChangeAspect="1"/>
          </p:cNvPicPr>
          <p:nvPr/>
        </p:nvPicPr>
        <p:blipFill>
          <a:blip r:embed="rId17"/>
          <a:stretch>
            <a:fillRect/>
          </a:stretch>
        </p:blipFill>
        <p:spPr>
          <a:xfrm>
            <a:off x="-3266747" y="5362070"/>
            <a:ext cx="720000" cy="720000"/>
          </a:xfrm>
          <a:prstGeom prst="rect">
            <a:avLst/>
          </a:prstGeom>
        </p:spPr>
      </p:pic>
      <p:pic>
        <p:nvPicPr>
          <p:cNvPr id="117" name="図 116">
            <a:extLst>
              <a:ext uri="{FF2B5EF4-FFF2-40B4-BE49-F238E27FC236}">
                <a16:creationId xmlns:a16="http://schemas.microsoft.com/office/drawing/2014/main" id="{7DEE25E4-A963-476A-87BF-875C573CA0C2}"/>
              </a:ext>
            </a:extLst>
          </p:cNvPr>
          <p:cNvPicPr preferRelativeResize="0">
            <a:picLocks/>
          </p:cNvPicPr>
          <p:nvPr/>
        </p:nvPicPr>
        <p:blipFill>
          <a:blip r:embed="rId18"/>
          <a:stretch>
            <a:fillRect/>
          </a:stretch>
        </p:blipFill>
        <p:spPr>
          <a:xfrm>
            <a:off x="-1674007" y="5362070"/>
            <a:ext cx="720000" cy="720000"/>
          </a:xfrm>
          <a:prstGeom prst="rect">
            <a:avLst/>
          </a:prstGeom>
        </p:spPr>
      </p:pic>
      <p:graphicFrame>
        <p:nvGraphicFramePr>
          <p:cNvPr id="30" name="表 29"/>
          <p:cNvGraphicFramePr>
            <a:graphicFrameLocks noGrp="1"/>
          </p:cNvGraphicFramePr>
          <p:nvPr>
            <p:extLst>
              <p:ext uri="{D42A27DB-BD31-4B8C-83A1-F6EECF244321}">
                <p14:modId xmlns:p14="http://schemas.microsoft.com/office/powerpoint/2010/main" val="617956475"/>
              </p:ext>
            </p:extLst>
          </p:nvPr>
        </p:nvGraphicFramePr>
        <p:xfrm>
          <a:off x="4613985" y="2638787"/>
          <a:ext cx="4446045" cy="4154742"/>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446045">
                  <a:extLst>
                    <a:ext uri="{9D8B030D-6E8A-4147-A177-3AD203B41FA5}">
                      <a16:colId xmlns:a16="http://schemas.microsoft.com/office/drawing/2014/main" val="3550993727"/>
                    </a:ext>
                  </a:extLst>
                </a:gridCol>
              </a:tblGrid>
              <a:tr h="3854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３</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取組イメージ</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97731859"/>
                  </a:ext>
                </a:extLst>
              </a:tr>
              <a:tr h="2251718">
                <a:tc>
                  <a:txBody>
                    <a:bodyPr/>
                    <a:lstStyle/>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331919"/>
                  </a:ext>
                </a:extLst>
              </a:tr>
              <a:tr h="2988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４</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ポイント</a:t>
                      </a:r>
                      <a:endPar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extLst>
                  <a:ext uri="{0D108BD9-81ED-4DB2-BD59-A6C34878D82A}">
                    <a16:rowId xmlns:a16="http://schemas.microsoft.com/office/drawing/2014/main" val="4179206178"/>
                  </a:ext>
                </a:extLst>
              </a:tr>
              <a:tr h="12187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あまり目が向けられることのなかった〇〇に着目し、既存の技術で〇〇を製造・販売することで新しい価値を生み出すと同時に、循環型社会の実現に寄与しているところがポイントです。また〇〇ができることも魅力となっています。・・・</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3279724"/>
                  </a:ext>
                </a:extLst>
              </a:tr>
            </a:tbl>
          </a:graphicData>
        </a:graphic>
      </p:graphicFrame>
      <p:sp>
        <p:nvSpPr>
          <p:cNvPr id="32" name="タイトル 1"/>
          <p:cNvSpPr txBox="1">
            <a:spLocks/>
          </p:cNvSpPr>
          <p:nvPr/>
        </p:nvSpPr>
        <p:spPr>
          <a:xfrm>
            <a:off x="72571" y="853416"/>
            <a:ext cx="8987459" cy="488264"/>
          </a:xfrm>
          <a:prstGeom prst="rect">
            <a:avLst/>
          </a:prstGeom>
          <a:solidFill>
            <a:srgbClr val="0874A4"/>
          </a:solidFill>
        </p:spPr>
        <p:txBody>
          <a:bodyPr anchor="ctr" anchorCtr="0">
            <a:noAutofit/>
          </a:bodyPr>
          <a:lstStyle>
            <a:defPPr>
              <a:defRPr lang="ja-JP"/>
            </a:defPPr>
            <a:lvl1pPr algn="ctr">
              <a:lnSpc>
                <a:spcPct val="90000"/>
              </a:lnSpc>
              <a:spcBef>
                <a:spcPct val="0"/>
              </a:spcBef>
              <a:buNone/>
              <a:defRPr sz="2800">
                <a:solidFill>
                  <a:schemeClr val="bg1"/>
                </a:solidFill>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defTabSz="422041">
              <a:defRPr/>
            </a:pPr>
            <a:r>
              <a:rPr lang="ja-JP" altLang="en-US" sz="2400" b="1" u="sng" dirty="0" smtClean="0">
                <a:solidFill>
                  <a:prstClr val="white"/>
                </a:solidFill>
                <a:latin typeface="Meiryo UI" panose="020B0604030504040204" pitchFamily="50" charset="-128"/>
                <a:ea typeface="Meiryo UI" panose="020B0604030504040204" pitchFamily="50" charset="-128"/>
              </a:rPr>
              <a:t>「○○株式会社」</a:t>
            </a:r>
            <a:r>
              <a:rPr lang="en-US" altLang="ja-JP" sz="2400" b="1" u="sng" dirty="0" smtClean="0">
                <a:solidFill>
                  <a:prstClr val="white"/>
                </a:solidFill>
                <a:latin typeface="Meiryo UI" panose="020B0604030504040204" pitchFamily="50" charset="-128"/>
                <a:ea typeface="Meiryo UI" panose="020B0604030504040204" pitchFamily="50" charset="-128"/>
              </a:rPr>
              <a:t>×</a:t>
            </a:r>
            <a:r>
              <a:rPr lang="ja-JP" altLang="en-US" sz="2400" b="1" u="sng" dirty="0">
                <a:solidFill>
                  <a:prstClr val="white"/>
                </a:solidFill>
                <a:latin typeface="Meiryo UI" panose="020B0604030504040204" pitchFamily="50" charset="-128"/>
                <a:ea typeface="Meiryo UI" panose="020B0604030504040204" pitchFamily="50" charset="-128"/>
              </a:rPr>
              <a:t>「</a:t>
            </a:r>
            <a:r>
              <a:rPr lang="ja-JP" altLang="en-US" sz="2400" b="1" u="sng" dirty="0" smtClean="0">
                <a:solidFill>
                  <a:prstClr val="white"/>
                </a:solidFill>
                <a:latin typeface="Meiryo UI" panose="020B0604030504040204" pitchFamily="50" charset="-128"/>
                <a:ea typeface="Meiryo UI" panose="020B0604030504040204" pitchFamily="50" charset="-128"/>
              </a:rPr>
              <a:t>○○会」</a:t>
            </a:r>
            <a:r>
              <a:rPr lang="en-US" altLang="ja-JP" sz="2400" b="1" u="sng" dirty="0">
                <a:solidFill>
                  <a:prstClr val="white"/>
                </a:solidFill>
                <a:latin typeface="Meiryo UI" panose="020B0604030504040204" pitchFamily="50" charset="-128"/>
                <a:ea typeface="Meiryo UI" panose="020B0604030504040204" pitchFamily="50" charset="-128"/>
              </a:rPr>
              <a:t> ×</a:t>
            </a:r>
            <a:r>
              <a:rPr lang="ja-JP" altLang="en-US" sz="2400" b="1" u="sng" dirty="0">
                <a:solidFill>
                  <a:prstClr val="white"/>
                </a:solidFill>
                <a:latin typeface="Meiryo UI" panose="020B0604030504040204" pitchFamily="50" charset="-128"/>
                <a:ea typeface="Meiryo UI" panose="020B0604030504040204" pitchFamily="50" charset="-128"/>
              </a:rPr>
              <a:t>「</a:t>
            </a:r>
            <a:r>
              <a:rPr lang="ja-JP" altLang="en-US" sz="2400" b="1" u="sng" dirty="0" smtClean="0">
                <a:solidFill>
                  <a:prstClr val="white"/>
                </a:solidFill>
                <a:latin typeface="Meiryo UI" panose="020B0604030504040204" pitchFamily="50" charset="-128"/>
                <a:ea typeface="Meiryo UI" panose="020B0604030504040204" pitchFamily="50" charset="-128"/>
              </a:rPr>
              <a:t>○○学校」</a:t>
            </a:r>
            <a:endParaRPr lang="ja-JP" altLang="en-US" sz="2400" b="1" u="sng" dirty="0">
              <a:solidFill>
                <a:prstClr val="white"/>
              </a:solidFill>
              <a:latin typeface="Meiryo UI" panose="020B0604030504040204" pitchFamily="50" charset="-128"/>
              <a:ea typeface="Meiryo UI" panose="020B0604030504040204" pitchFamily="50" charset="-128"/>
            </a:endParaRPr>
          </a:p>
        </p:txBody>
      </p:sp>
      <p:sp>
        <p:nvSpPr>
          <p:cNvPr id="33" name="タイトル 1"/>
          <p:cNvSpPr txBox="1">
            <a:spLocks/>
          </p:cNvSpPr>
          <p:nvPr/>
        </p:nvSpPr>
        <p:spPr>
          <a:xfrm>
            <a:off x="-5700" y="313092"/>
            <a:ext cx="9144000" cy="438383"/>
          </a:xfrm>
          <a:prstGeom prst="rect">
            <a:avLst/>
          </a:prstGeom>
          <a:noFill/>
        </p:spPr>
        <p:txBody>
          <a:bodyPr anchor="ctr" anchorCtr="0">
            <a:normAutofit/>
          </a:bodyPr>
          <a:lstStyle>
            <a:defPPr>
              <a:defRPr lang="ja-JP"/>
            </a:defPPr>
            <a:lvl1pPr algn="ctr">
              <a:lnSpc>
                <a:spcPct val="90000"/>
              </a:lnSpc>
              <a:spcBef>
                <a:spcPct val="0"/>
              </a:spcBef>
              <a:buNone/>
              <a:defRPr sz="2800">
                <a:solidFill>
                  <a:schemeClr val="bg1"/>
                </a:solidFill>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defRPr/>
            </a:pPr>
            <a:r>
              <a:rPr kumimoji="0"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　</a:t>
            </a:r>
            <a:r>
              <a:rPr kumimoji="0" lang="ja-JP" altLang="en-US" sz="2215"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j-cs"/>
              </a:rPr>
              <a:t>タイトル：</a:t>
            </a:r>
            <a:r>
              <a:rPr lang="ja-JP" altLang="en-US" sz="2215" b="1" dirty="0" smtClean="0">
                <a:solidFill>
                  <a:prstClr val="black"/>
                </a:solidFill>
                <a:latin typeface="Meiryo UI" panose="020B0604030504040204" pitchFamily="50" charset="-128"/>
                <a:ea typeface="Meiryo UI" panose="020B0604030504040204" pitchFamily="50" charset="-128"/>
              </a:rPr>
              <a:t>「もったいない」で</a:t>
            </a:r>
            <a:r>
              <a:rPr lang="en-US" altLang="ja-JP" sz="2215" b="1" dirty="0" smtClean="0">
                <a:solidFill>
                  <a:prstClr val="black"/>
                </a:solidFill>
                <a:latin typeface="Meiryo UI" panose="020B0604030504040204" pitchFamily="50" charset="-128"/>
                <a:ea typeface="Meiryo UI" panose="020B0604030504040204" pitchFamily="50" charset="-128"/>
              </a:rPr>
              <a:t>SDGs!!</a:t>
            </a:r>
            <a:r>
              <a:rPr lang="ja-JP" altLang="en-US" sz="2215" b="1" dirty="0">
                <a:solidFill>
                  <a:prstClr val="black"/>
                </a:solidFill>
                <a:latin typeface="Meiryo UI" panose="020B0604030504040204" pitchFamily="50" charset="-128"/>
                <a:ea typeface="Meiryo UI" panose="020B0604030504040204" pitchFamily="50" charset="-128"/>
              </a:rPr>
              <a:t>身近</a:t>
            </a:r>
            <a:r>
              <a:rPr lang="ja-JP" altLang="en-US" sz="2215" b="1" dirty="0" smtClean="0">
                <a:solidFill>
                  <a:prstClr val="black"/>
                </a:solidFill>
                <a:latin typeface="Meiryo UI" panose="020B0604030504040204" pitchFamily="50" charset="-128"/>
                <a:ea typeface="Meiryo UI" panose="020B0604030504040204" pitchFamily="50" charset="-128"/>
              </a:rPr>
              <a:t>なものに付加価値を。</a:t>
            </a:r>
            <a:endParaRPr lang="en-US" altLang="ja-JP" sz="2215" b="1" dirty="0" smtClean="0">
              <a:solidFill>
                <a:prstClr val="black"/>
              </a:solidFill>
              <a:latin typeface="Meiryo UI" panose="020B0604030504040204" pitchFamily="50" charset="-128"/>
              <a:ea typeface="Meiryo UI" panose="020B0604030504040204" pitchFamily="50" charset="-128"/>
            </a:endParaRPr>
          </a:p>
        </p:txBody>
      </p:sp>
      <p:cxnSp>
        <p:nvCxnSpPr>
          <p:cNvPr id="34" name="直線コネクタ 33"/>
          <p:cNvCxnSpPr/>
          <p:nvPr/>
        </p:nvCxnSpPr>
        <p:spPr>
          <a:xfrm>
            <a:off x="-5700" y="736636"/>
            <a:ext cx="91440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6" name="表 35">
            <a:extLst>
              <a:ext uri="{FF2B5EF4-FFF2-40B4-BE49-F238E27FC236}">
                <a16:creationId xmlns:a16="http://schemas.microsoft.com/office/drawing/2014/main" id="{6D45ED25-37B3-4408-BB3C-DD3753D27D9B}"/>
              </a:ext>
            </a:extLst>
          </p:cNvPr>
          <p:cNvGraphicFramePr>
            <a:graphicFrameLocks noGrp="1"/>
          </p:cNvGraphicFramePr>
          <p:nvPr>
            <p:extLst>
              <p:ext uri="{D42A27DB-BD31-4B8C-83A1-F6EECF244321}">
                <p14:modId xmlns:p14="http://schemas.microsoft.com/office/powerpoint/2010/main" val="3099257898"/>
              </p:ext>
            </p:extLst>
          </p:nvPr>
        </p:nvGraphicFramePr>
        <p:xfrm>
          <a:off x="83970" y="1378026"/>
          <a:ext cx="8987459" cy="1217502"/>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287727">
                  <a:extLst>
                    <a:ext uri="{9D8B030D-6E8A-4147-A177-3AD203B41FA5}">
                      <a16:colId xmlns:a16="http://schemas.microsoft.com/office/drawing/2014/main" val="1348850893"/>
                    </a:ext>
                  </a:extLst>
                </a:gridCol>
                <a:gridCol w="7699732">
                  <a:extLst>
                    <a:ext uri="{9D8B030D-6E8A-4147-A177-3AD203B41FA5}">
                      <a16:colId xmlns:a16="http://schemas.microsoft.com/office/drawing/2014/main" val="1195807557"/>
                    </a:ext>
                  </a:extLst>
                </a:gridCol>
              </a:tblGrid>
              <a:tr h="1217502">
                <a:tc>
                  <a:txBody>
                    <a:bodyPr/>
                    <a:lstStyle/>
                    <a:p>
                      <a:pPr marL="0" algn="ctr" defTabSz="914400" rtl="0" eaLnBrk="1" latinLnBrk="0" hangingPunct="1"/>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１</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取組概要</a:t>
                      </a:r>
                      <a:endParaRPr kumimoji="1" lang="en-US" altLang="ja-JP" sz="1400" b="1" kern="1200" dirty="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400" b="0" i="0" kern="1200" dirty="0" smtClean="0">
                          <a:solidFill>
                            <a:schemeClr val="tx1"/>
                          </a:solidFill>
                          <a:latin typeface="Meiryo UI" panose="020B0604030504040204" pitchFamily="50" charset="-128"/>
                          <a:ea typeface="Meiryo UI" panose="020B0604030504040204" pitchFamily="50" charset="-128"/>
                          <a:cs typeface="+mn-cs"/>
                        </a:rPr>
                        <a:t>静岡特産の〇〇を使用した〇〇を製造・販売している〇〇社が普段は製造過程で廃棄してしまう〇〇に対して、市民団体の〇〇会が〇〇することで、〇〇、〇〇などの新しい価値を生み出す取組になります。普段廃棄してしまう〇〇を有効活用することで、廃棄ロスを削減することができ、循環型社会の実現に寄与しています。今後は〇〇学校の授業の一環で同取り組みが活用されることが決まっており、学生と共同で〇〇の利活用をさらに進めていく予定です。〇〇の達成を目的として、誰一人取り残さない社会の実現を目指します。　　　　　　　　　　　　　　　　　　　　　　　　　　　　　　　　　　　　　　　　　　　　　　　　　　　　　　　　　　　　　　　　　　　　　　　　　　　　　　　　　　　　　　　　　</a:t>
                      </a:r>
                      <a:endParaRPr kumimoji="1" lang="en-US" altLang="ja-JP" sz="1400" b="0" i="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sp>
        <p:nvSpPr>
          <p:cNvPr id="28" name="正方形/長方形 27"/>
          <p:cNvSpPr/>
          <p:nvPr/>
        </p:nvSpPr>
        <p:spPr>
          <a:xfrm>
            <a:off x="4713508" y="3139980"/>
            <a:ext cx="2123498" cy="20193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写真</a:t>
            </a:r>
            <a:endParaRPr kumimoji="1" lang="ja-JP" altLang="en-US" dirty="0"/>
          </a:p>
        </p:txBody>
      </p:sp>
      <p:sp>
        <p:nvSpPr>
          <p:cNvPr id="38" name="正方形/長方形 37"/>
          <p:cNvSpPr/>
          <p:nvPr/>
        </p:nvSpPr>
        <p:spPr>
          <a:xfrm>
            <a:off x="6914420" y="3139981"/>
            <a:ext cx="2051780" cy="20193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図</a:t>
            </a:r>
            <a:endParaRPr kumimoji="1" lang="ja-JP" altLang="en-US" dirty="0"/>
          </a:p>
        </p:txBody>
      </p:sp>
      <p:sp>
        <p:nvSpPr>
          <p:cNvPr id="2" name="正方形/長方形 1"/>
          <p:cNvSpPr/>
          <p:nvPr/>
        </p:nvSpPr>
        <p:spPr>
          <a:xfrm>
            <a:off x="83970" y="90249"/>
            <a:ext cx="1183127" cy="544446"/>
          </a:xfrm>
          <a:prstGeom prst="rect">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rgbClr val="FF0000"/>
                </a:solidFill>
              </a:rPr>
              <a:t>記載例</a:t>
            </a:r>
            <a:endParaRPr kumimoji="1" lang="ja-JP" altLang="en-US" sz="2400" b="1" dirty="0">
              <a:solidFill>
                <a:srgbClr val="FF0000"/>
              </a:solidFill>
            </a:endParaRPr>
          </a:p>
        </p:txBody>
      </p:sp>
      <p:pic>
        <p:nvPicPr>
          <p:cNvPr id="39" name="図 38">
            <a:extLst>
              <a:ext uri="{FF2B5EF4-FFF2-40B4-BE49-F238E27FC236}">
                <a16:creationId xmlns:a16="http://schemas.microsoft.com/office/drawing/2014/main" id="{5EBE6473-8300-4268-AB85-32686BF620A2}"/>
              </a:ext>
            </a:extLst>
          </p:cNvPr>
          <p:cNvPicPr preferRelativeResize="0">
            <a:picLocks/>
          </p:cNvPicPr>
          <p:nvPr/>
        </p:nvPicPr>
        <p:blipFill>
          <a:blip r:embed="rId5"/>
          <a:stretch>
            <a:fillRect/>
          </a:stretch>
        </p:blipFill>
        <p:spPr>
          <a:xfrm>
            <a:off x="130208" y="3317761"/>
            <a:ext cx="720000" cy="720000"/>
          </a:xfrm>
          <a:prstGeom prst="rect">
            <a:avLst/>
          </a:prstGeom>
        </p:spPr>
      </p:pic>
      <p:pic>
        <p:nvPicPr>
          <p:cNvPr id="41" name="図 40">
            <a:extLst>
              <a:ext uri="{FF2B5EF4-FFF2-40B4-BE49-F238E27FC236}">
                <a16:creationId xmlns:a16="http://schemas.microsoft.com/office/drawing/2014/main" id="{35C6031D-1D1D-4641-ACA3-3F8DF2256512}"/>
              </a:ext>
            </a:extLst>
          </p:cNvPr>
          <p:cNvPicPr>
            <a:picLocks noChangeAspect="1"/>
          </p:cNvPicPr>
          <p:nvPr/>
        </p:nvPicPr>
        <p:blipFill>
          <a:blip r:embed="rId9"/>
          <a:stretch>
            <a:fillRect/>
          </a:stretch>
        </p:blipFill>
        <p:spPr>
          <a:xfrm>
            <a:off x="125560" y="4562546"/>
            <a:ext cx="720000" cy="720000"/>
          </a:xfrm>
          <a:prstGeom prst="rect">
            <a:avLst/>
          </a:prstGeom>
        </p:spPr>
      </p:pic>
      <p:pic>
        <p:nvPicPr>
          <p:cNvPr id="42" name="図 41">
            <a:extLst>
              <a:ext uri="{FF2B5EF4-FFF2-40B4-BE49-F238E27FC236}">
                <a16:creationId xmlns:a16="http://schemas.microsoft.com/office/drawing/2014/main" id="{9323BD0F-1197-41E3-979A-07C385B18BCA}"/>
              </a:ext>
            </a:extLst>
          </p:cNvPr>
          <p:cNvPicPr preferRelativeResize="0">
            <a:picLocks/>
          </p:cNvPicPr>
          <p:nvPr/>
        </p:nvPicPr>
        <p:blipFill>
          <a:blip r:embed="rId12"/>
          <a:stretch>
            <a:fillRect/>
          </a:stretch>
        </p:blipFill>
        <p:spPr>
          <a:xfrm>
            <a:off x="122904" y="5807331"/>
            <a:ext cx="720000" cy="720000"/>
          </a:xfrm>
          <a:prstGeom prst="rect">
            <a:avLst/>
          </a:prstGeom>
        </p:spPr>
      </p:pic>
    </p:spTree>
    <p:extLst>
      <p:ext uri="{BB962C8B-B14F-4D97-AF65-F5344CB8AC3E}">
        <p14:creationId xmlns:p14="http://schemas.microsoft.com/office/powerpoint/2010/main" val="989232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表 39"/>
          <p:cNvGraphicFramePr>
            <a:graphicFrameLocks noGrp="1"/>
          </p:cNvGraphicFramePr>
          <p:nvPr>
            <p:extLst>
              <p:ext uri="{D42A27DB-BD31-4B8C-83A1-F6EECF244321}">
                <p14:modId xmlns:p14="http://schemas.microsoft.com/office/powerpoint/2010/main" val="2682279797"/>
              </p:ext>
            </p:extLst>
          </p:nvPr>
        </p:nvGraphicFramePr>
        <p:xfrm>
          <a:off x="52380" y="292101"/>
          <a:ext cx="4465368" cy="645159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465368">
                  <a:extLst>
                    <a:ext uri="{9D8B030D-6E8A-4147-A177-3AD203B41FA5}">
                      <a16:colId xmlns:a16="http://schemas.microsoft.com/office/drawing/2014/main" val="3550993727"/>
                    </a:ext>
                  </a:extLst>
                </a:gridCol>
              </a:tblGrid>
              <a:tr h="384941">
                <a:tc>
                  <a:txBody>
                    <a:bodyPr/>
                    <a:lstStyle/>
                    <a:p>
                      <a:pPr marL="0" algn="l" defTabSz="914400" rtl="0" eaLnBrk="1" latinLnBrk="0" hangingPunct="1"/>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５</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取組が開始されたきっかけ</a:t>
                      </a:r>
                      <a:endParaRPr kumimoji="1" lang="ja-JP" altLang="en-US" sz="1400" b="1" kern="1200" dirty="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97731859"/>
                  </a:ext>
                </a:extLst>
              </a:tr>
              <a:tr h="31259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〇〇社が主催したシンポジウムに〇〇に問題意識をもって取り組んでいる〇〇会の担当者が偶然出席しており、担当者同士で名刺を交換したところから始まりました。・・・</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331919"/>
                  </a:ext>
                </a:extLst>
              </a:tr>
              <a:tr h="3909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６</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応募した取組の今後の計画・展開</a:t>
                      </a:r>
                      <a:endPar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extLst>
                  <a:ext uri="{0D108BD9-81ED-4DB2-BD59-A6C34878D82A}">
                    <a16:rowId xmlns:a16="http://schemas.microsoft.com/office/drawing/2014/main" val="4179206178"/>
                  </a:ext>
                </a:extLst>
              </a:tr>
              <a:tr h="25497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今後は〇〇学校と共同で〇〇の取組を進めるとともに、〇〇社と協定を結んでさらに〇〇を製造、販売して廃棄ロスの削減を加速化していく予定です。・・・</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endParaRPr kumimoji="1" lang="en-US" altLang="ja-JP" sz="160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3279724"/>
                  </a:ext>
                </a:extLst>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3830837624"/>
              </p:ext>
            </p:extLst>
          </p:nvPr>
        </p:nvGraphicFramePr>
        <p:xfrm>
          <a:off x="4595108" y="292100"/>
          <a:ext cx="4464000" cy="64516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464000">
                  <a:extLst>
                    <a:ext uri="{9D8B030D-6E8A-4147-A177-3AD203B41FA5}">
                      <a16:colId xmlns:a16="http://schemas.microsoft.com/office/drawing/2014/main" val="3550993727"/>
                    </a:ext>
                  </a:extLst>
                </a:gridCol>
              </a:tblGrid>
              <a:tr h="385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７</a:t>
                      </a:r>
                      <a:r>
                        <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汎用性</a:t>
                      </a:r>
                      <a:r>
                        <a:rPr kumimoji="1" lang="en-US" altLang="ja-JP" sz="12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200" b="1" kern="1200" dirty="0" smtClean="0">
                          <a:solidFill>
                            <a:sysClr val="windowText" lastClr="000000"/>
                          </a:solidFill>
                          <a:latin typeface="Meiryo UI" panose="020B0604030504040204" pitchFamily="50" charset="-128"/>
                          <a:ea typeface="Meiryo UI" panose="020B0604030504040204" pitchFamily="50" charset="-128"/>
                          <a:cs typeface="+mn-cs"/>
                        </a:rPr>
                        <a:t>他の事業所・団体が参加・真似しやすい</a:t>
                      </a:r>
                      <a:r>
                        <a:rPr kumimoji="1" lang="en-US" altLang="ja-JP" sz="1200" b="1" kern="1200" dirty="0" smtClean="0">
                          <a:solidFill>
                            <a:sysClr val="windowText" lastClr="000000"/>
                          </a:solidFill>
                          <a:latin typeface="Meiryo UI" panose="020B0604030504040204" pitchFamily="50" charset="-128"/>
                          <a:ea typeface="Meiryo UI" panose="020B0604030504040204" pitchFamily="50" charset="-128"/>
                          <a:cs typeface="+mn-cs"/>
                        </a:rPr>
                        <a:t>)</a:t>
                      </a:r>
                      <a:r>
                        <a:rPr kumimoji="1" lang="ja-JP" altLang="en-US" sz="1400" b="1" kern="1200" dirty="0" smtClean="0">
                          <a:solidFill>
                            <a:sysClr val="windowText" lastClr="000000"/>
                          </a:solidFill>
                          <a:latin typeface="Meiryo UI" panose="020B0604030504040204" pitchFamily="50" charset="-128"/>
                          <a:ea typeface="Meiryo UI" panose="020B0604030504040204" pitchFamily="50" charset="-128"/>
                          <a:cs typeface="+mn-cs"/>
                        </a:rPr>
                        <a:t>ポイント</a:t>
                      </a:r>
                      <a:endParaRPr kumimoji="1" lang="en-US" altLang="ja-JP" sz="1400" b="1" kern="1200" dirty="0" smtClean="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97731859"/>
                  </a:ext>
                </a:extLst>
              </a:tr>
              <a:tr h="60662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　製造過程で廃棄されがちな〇〇に対して、〇〇の知識・経験をもつ事業所や団体が連携すれば、〇〇や〇〇ができることから、他の事業所・団体も真似しやすく、汎用性が高いと考えます。・・・</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smtClean="0">
                          <a:solidFill>
                            <a:srgbClr val="0070C0"/>
                          </a:solidFill>
                          <a:latin typeface="Meiryo UI" panose="020B0604030504040204" pitchFamily="50" charset="-128"/>
                          <a:ea typeface="Meiryo UI" panose="020B0604030504040204" pitchFamily="50" charset="-128"/>
                          <a:cs typeface="+mn-cs"/>
                        </a:rPr>
                        <a:t>　　　　　　　　　　　　　　　　　　　　</a:t>
                      </a:r>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このように、〇〇学校の環　　　　　　　</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　　　　　　　　　　　　　　　　　　　　境に関する授業で取り上げ　　　　　　　　　　　　　　　　　　　　　　　　　　　　　　　</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　　　　　　　　　　　　　　　　　　　　られ、全国でも同様の取組</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　　　　　　　　　　　　　　　　　　　　が広がっていくことが期待で　　　　　　　　　　　　　　　　　　　　　　　　　　</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　　　　　　　　　　　　　　　　　　　　きます。・・・</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331919"/>
                  </a:ext>
                </a:extLst>
              </a:tr>
            </a:tbl>
          </a:graphicData>
        </a:graphic>
      </p:graphicFrame>
      <p:sp>
        <p:nvSpPr>
          <p:cNvPr id="8" name="正方形/長方形 7"/>
          <p:cNvSpPr/>
          <p:nvPr/>
        </p:nvSpPr>
        <p:spPr>
          <a:xfrm>
            <a:off x="4702335" y="1654629"/>
            <a:ext cx="4201878" cy="24982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図</a:t>
            </a:r>
            <a:endParaRPr kumimoji="1" lang="ja-JP" altLang="en-US" dirty="0"/>
          </a:p>
        </p:txBody>
      </p:sp>
      <p:sp>
        <p:nvSpPr>
          <p:cNvPr id="10" name="正方形/長方形 9"/>
          <p:cNvSpPr/>
          <p:nvPr/>
        </p:nvSpPr>
        <p:spPr>
          <a:xfrm>
            <a:off x="4702335" y="4330700"/>
            <a:ext cx="2201033" cy="223520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写真</a:t>
            </a:r>
            <a:endParaRPr kumimoji="1" lang="ja-JP" altLang="en-US" dirty="0"/>
          </a:p>
        </p:txBody>
      </p:sp>
      <p:sp>
        <p:nvSpPr>
          <p:cNvPr id="11" name="正方形/長方形 10"/>
          <p:cNvSpPr/>
          <p:nvPr/>
        </p:nvSpPr>
        <p:spPr>
          <a:xfrm>
            <a:off x="149284" y="116375"/>
            <a:ext cx="1183127" cy="544446"/>
          </a:xfrm>
          <a:prstGeom prst="rect">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rgbClr val="FF0000"/>
                </a:solidFill>
              </a:rPr>
              <a:t>記載例</a:t>
            </a:r>
            <a:endParaRPr kumimoji="1" lang="ja-JP" altLang="en-US" sz="2400" b="1" dirty="0">
              <a:solidFill>
                <a:srgbClr val="FF0000"/>
              </a:solidFill>
            </a:endParaRPr>
          </a:p>
        </p:txBody>
      </p:sp>
    </p:spTree>
    <p:extLst>
      <p:ext uri="{BB962C8B-B14F-4D97-AF65-F5344CB8AC3E}">
        <p14:creationId xmlns:p14="http://schemas.microsoft.com/office/powerpoint/2010/main" val="3009737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タイトル 1"/>
          <p:cNvSpPr txBox="1">
            <a:spLocks/>
          </p:cNvSpPr>
          <p:nvPr/>
        </p:nvSpPr>
        <p:spPr>
          <a:xfrm>
            <a:off x="83970" y="73734"/>
            <a:ext cx="9060030" cy="438383"/>
          </a:xfrm>
          <a:prstGeom prst="rect">
            <a:avLst/>
          </a:prstGeom>
          <a:noFill/>
        </p:spPr>
        <p:txBody>
          <a:bodyPr anchor="ctr" anchorCtr="0">
            <a:normAutofit/>
          </a:bodyPr>
          <a:lstStyle>
            <a:defPPr>
              <a:defRPr lang="ja-JP"/>
            </a:defPPr>
            <a:lvl1pPr algn="ctr">
              <a:lnSpc>
                <a:spcPct val="90000"/>
              </a:lnSpc>
              <a:spcBef>
                <a:spcPct val="0"/>
              </a:spcBef>
              <a:buNone/>
              <a:defRPr sz="2800">
                <a:solidFill>
                  <a:schemeClr val="bg1"/>
                </a:solidFill>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defRPr/>
            </a:pPr>
            <a:r>
              <a:rPr lang="ja-JP" altLang="en-US" sz="2400" b="1" dirty="0" smtClean="0">
                <a:solidFill>
                  <a:prstClr val="black"/>
                </a:solidFill>
                <a:latin typeface="Meiryo UI" panose="020B0604030504040204" pitchFamily="50" charset="-128"/>
                <a:ea typeface="Meiryo UI" panose="020B0604030504040204" pitchFamily="50" charset="-128"/>
              </a:rPr>
              <a:t>構成事業所・団体　一覧</a:t>
            </a:r>
            <a:r>
              <a:rPr lang="en-US" altLang="ja-JP" sz="14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srgbClr val="FF0000"/>
                </a:solidFill>
                <a:latin typeface="Meiryo UI" panose="020B0604030504040204" pitchFamily="50" charset="-128"/>
                <a:ea typeface="Meiryo UI" panose="020B0604030504040204" pitchFamily="50" charset="-128"/>
              </a:rPr>
              <a:t>◎</a:t>
            </a:r>
            <a:r>
              <a:rPr lang="ja-JP" altLang="en-US" sz="1400" b="1" dirty="0" smtClean="0">
                <a:solidFill>
                  <a:prstClr val="black"/>
                </a:solidFill>
                <a:latin typeface="Meiryo UI" panose="020B0604030504040204" pitchFamily="50" charset="-128"/>
                <a:ea typeface="Meiryo UI" panose="020B0604030504040204" pitchFamily="50" charset="-128"/>
              </a:rPr>
              <a:t> 問い合わせ代表</a:t>
            </a:r>
            <a:r>
              <a:rPr lang="en-US" altLang="ja-JP" sz="1400" b="1" dirty="0" smtClean="0">
                <a:solidFill>
                  <a:prstClr val="black"/>
                </a:solidFill>
                <a:latin typeface="Meiryo UI" panose="020B0604030504040204" pitchFamily="50" charset="-128"/>
                <a:ea typeface="Meiryo UI" panose="020B0604030504040204" pitchFamily="50" charset="-128"/>
              </a:rPr>
              <a:t>)</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endParaRPr kumimoji="0"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cxnSp>
        <p:nvCxnSpPr>
          <p:cNvPr id="34" name="直線コネクタ 33"/>
          <p:cNvCxnSpPr/>
          <p:nvPr/>
        </p:nvCxnSpPr>
        <p:spPr>
          <a:xfrm>
            <a:off x="0" y="468072"/>
            <a:ext cx="91440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0" name="表 9">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2875765625"/>
              </p:ext>
            </p:extLst>
          </p:nvPr>
        </p:nvGraphicFramePr>
        <p:xfrm>
          <a:off x="57150" y="573833"/>
          <a:ext cx="9029700" cy="15050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1125728">
                  <a:extLst>
                    <a:ext uri="{9D8B030D-6E8A-4147-A177-3AD203B41FA5}">
                      <a16:colId xmlns:a16="http://schemas.microsoft.com/office/drawing/2014/main" val="3492310274"/>
                    </a:ext>
                  </a:extLst>
                </a:gridCol>
                <a:gridCol w="3103372">
                  <a:extLst>
                    <a:ext uri="{9D8B030D-6E8A-4147-A177-3AD203B41FA5}">
                      <a16:colId xmlns:a16="http://schemas.microsoft.com/office/drawing/2014/main" val="4038366436"/>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kern="1200" dirty="0" smtClean="0">
                          <a:solidFill>
                            <a:srgbClr val="FF0000"/>
                          </a:solidFill>
                          <a:latin typeface="Meiryo UI" panose="020B0604030504040204" pitchFamily="50" charset="-128"/>
                          <a:ea typeface="Meiryo UI" panose="020B0604030504040204" pitchFamily="50" charset="-128"/>
                          <a:cs typeface="+mn-cs"/>
                        </a:rPr>
                        <a:t>◎</a:t>
                      </a:r>
                      <a:r>
                        <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株</a:t>
                      </a:r>
                      <a:r>
                        <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企画課　静岡営業所　</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静岡市葵区〇〇〇</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4972983"/>
                  </a:ext>
                </a:extLst>
              </a:tr>
              <a:tr h="388620">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連携における役割</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〇〇会に対して○○を提案し、食品会社としての技術をもとに、○○という価値を生み出しています。</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1882114953"/>
                  </a:ext>
                </a:extLst>
              </a:tr>
              <a:tr h="3530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関連</a:t>
                      </a:r>
                      <a:r>
                        <a:rPr kumimoji="1" lang="en-US" altLang="ja-JP" sz="1200" b="1" dirty="0" smtClean="0">
                          <a:solidFill>
                            <a:schemeClr val="tx1"/>
                          </a:solidFill>
                          <a:latin typeface="Meiryo UI" panose="020B0604030504040204" pitchFamily="50" charset="-128"/>
                          <a:ea typeface="Meiryo UI" panose="020B0604030504040204" pitchFamily="50" charset="-128"/>
                        </a:rPr>
                        <a:t>URL</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rPr>
                        <a:t>https:/www.</a:t>
                      </a: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〇〇〇</a:t>
                      </a:r>
                      <a:r>
                        <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rPr>
                        <a:t>.jp</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3673269203"/>
                  </a:ext>
                </a:extLst>
              </a:tr>
              <a:tr h="374333">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連絡先</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部署名：</a:t>
                      </a: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n-cs"/>
                        </a:rPr>
                        <a:t>事業推進係</a:t>
                      </a:r>
                      <a:endParaRPr kumimoji="1" lang="en-US" altLang="ja-JP" sz="11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TEL</a:t>
                      </a: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100" b="0" kern="1200" dirty="0" smtClean="0">
                          <a:solidFill>
                            <a:schemeClr val="tx1"/>
                          </a:solidFill>
                          <a:latin typeface="Meiryo UI" panose="020B0604030504040204" pitchFamily="50" charset="-128"/>
                          <a:ea typeface="Meiryo UI" panose="020B0604030504040204" pitchFamily="50" charset="-128"/>
                          <a:cs typeface="+mn-cs"/>
                        </a:rPr>
                        <a:t>054-</a:t>
                      </a: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n-cs"/>
                        </a:rPr>
                        <a:t>〇〇〇</a:t>
                      </a:r>
                      <a:r>
                        <a:rPr kumimoji="1" lang="en-US" altLang="ja-JP" sz="1100" b="0"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n-cs"/>
                        </a:rPr>
                        <a:t>〇〇〇</a:t>
                      </a:r>
                      <a:endParaRPr kumimoji="1" lang="en-US" altLang="ja-JP" sz="11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Mail :</a:t>
                      </a:r>
                      <a:r>
                        <a:rPr kumimoji="1" lang="en-US" altLang="ja-JP" sz="1100" b="0" i="0" kern="1200" dirty="0" err="1" smtClean="0">
                          <a:solidFill>
                            <a:schemeClr val="tx1"/>
                          </a:solidFill>
                          <a:latin typeface="Meiryo UI" panose="020B0604030504040204" pitchFamily="50" charset="-128"/>
                          <a:ea typeface="Meiryo UI" panose="020B0604030504040204" pitchFamily="50" charset="-128"/>
                          <a:cs typeface="+mn-cs"/>
                        </a:rPr>
                        <a:t>kikaku</a:t>
                      </a:r>
                      <a:r>
                        <a:rPr kumimoji="1" lang="ja-JP" altLang="en-US" sz="1100" b="0" i="0" kern="1200" dirty="0" smtClean="0">
                          <a:solidFill>
                            <a:schemeClr val="tx1"/>
                          </a:solidFill>
                          <a:latin typeface="Meiryo UI" panose="020B0604030504040204" pitchFamily="50" charset="-128"/>
                          <a:ea typeface="Meiryo UI" panose="020B0604030504040204" pitchFamily="50" charset="-128"/>
                          <a:cs typeface="+mn-cs"/>
                        </a:rPr>
                        <a:t>＠〇〇〇</a:t>
                      </a:r>
                      <a:r>
                        <a:rPr kumimoji="1" lang="en-US" altLang="ja-JP" sz="1100" b="0" i="0"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100" b="0" i="0" kern="1200" dirty="0" err="1" smtClean="0">
                          <a:solidFill>
                            <a:schemeClr val="tx1"/>
                          </a:solidFill>
                          <a:latin typeface="Meiryo UI" panose="020B0604030504040204" pitchFamily="50" charset="-128"/>
                          <a:ea typeface="Meiryo UI" panose="020B0604030504040204" pitchFamily="50" charset="-128"/>
                          <a:cs typeface="+mn-cs"/>
                        </a:rPr>
                        <a:t>jp</a:t>
                      </a:r>
                      <a:endParaRPr kumimoji="1" lang="en-US" altLang="ja-JP" sz="1100" b="0" i="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sp>
        <p:nvSpPr>
          <p:cNvPr id="12" name="正方形/長方形 11"/>
          <p:cNvSpPr/>
          <p:nvPr/>
        </p:nvSpPr>
        <p:spPr>
          <a:xfrm>
            <a:off x="83970" y="122135"/>
            <a:ext cx="1183127" cy="544446"/>
          </a:xfrm>
          <a:prstGeom prst="rect">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rgbClr val="FF0000"/>
                </a:solidFill>
              </a:rPr>
              <a:t>記載例</a:t>
            </a:r>
            <a:endParaRPr kumimoji="1" lang="ja-JP" altLang="en-US" sz="2400" b="1" dirty="0">
              <a:solidFill>
                <a:srgbClr val="FF0000"/>
              </a:solidFill>
            </a:endParaRPr>
          </a:p>
        </p:txBody>
      </p:sp>
      <p:graphicFrame>
        <p:nvGraphicFramePr>
          <p:cNvPr id="11" name="表 10">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512182752"/>
              </p:ext>
            </p:extLst>
          </p:nvPr>
        </p:nvGraphicFramePr>
        <p:xfrm>
          <a:off x="57150" y="2138502"/>
          <a:ext cx="9029700" cy="15050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1125728">
                  <a:extLst>
                    <a:ext uri="{9D8B030D-6E8A-4147-A177-3AD203B41FA5}">
                      <a16:colId xmlns:a16="http://schemas.microsoft.com/office/drawing/2014/main" val="3492310274"/>
                    </a:ext>
                  </a:extLst>
                </a:gridCol>
                <a:gridCol w="3103372">
                  <a:extLst>
                    <a:ext uri="{9D8B030D-6E8A-4147-A177-3AD203B41FA5}">
                      <a16:colId xmlns:a16="http://schemas.microsoft.com/office/drawing/2014/main" val="4038366436"/>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静岡の環境をよくする会</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静岡市駿河区〇〇〇</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4972983"/>
                  </a:ext>
                </a:extLst>
              </a:tr>
              <a:tr h="388620">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連携における役割</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廃棄されがちな○○に対して、当団体として普段から行っていた○○を応用しています。</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1882114953"/>
                  </a:ext>
                </a:extLst>
              </a:tr>
              <a:tr h="3530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関連</a:t>
                      </a:r>
                      <a:r>
                        <a:rPr kumimoji="1" lang="en-US" altLang="ja-JP" sz="1200" b="1" dirty="0" smtClean="0">
                          <a:solidFill>
                            <a:schemeClr val="tx1"/>
                          </a:solidFill>
                          <a:latin typeface="Meiryo UI" panose="020B0604030504040204" pitchFamily="50" charset="-128"/>
                          <a:ea typeface="Meiryo UI" panose="020B0604030504040204" pitchFamily="50" charset="-128"/>
                        </a:rPr>
                        <a:t>URL</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rPr>
                        <a:t>https:/www.</a:t>
                      </a: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〇〇〇</a:t>
                      </a:r>
                      <a:r>
                        <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200" b="0" kern="1200" dirty="0" err="1" smtClean="0">
                          <a:solidFill>
                            <a:schemeClr val="tx1"/>
                          </a:solidFill>
                          <a:latin typeface="Meiryo UI" panose="020B0604030504040204" pitchFamily="50" charset="-128"/>
                          <a:ea typeface="Meiryo UI" panose="020B0604030504040204" pitchFamily="50" charset="-128"/>
                          <a:cs typeface="+mn-cs"/>
                        </a:rPr>
                        <a:t>jp</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3673269203"/>
                  </a:ext>
                </a:extLst>
              </a:tr>
              <a:tr h="374333">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連絡先</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部署名：</a:t>
                      </a:r>
                      <a:r>
                        <a:rPr kumimoji="1" lang="ja-JP" altLang="en-US" sz="1100" b="0" kern="1200" dirty="0" err="1" smtClean="0">
                          <a:solidFill>
                            <a:schemeClr val="tx1"/>
                          </a:solidFill>
                          <a:latin typeface="Meiryo UI" panose="020B0604030504040204" pitchFamily="50" charset="-128"/>
                          <a:ea typeface="Meiryo UI" panose="020B0604030504040204" pitchFamily="50" charset="-128"/>
                          <a:cs typeface="+mn-cs"/>
                        </a:rPr>
                        <a:t>ー</a:t>
                      </a:r>
                      <a:endParaRPr kumimoji="1" lang="en-US" altLang="ja-JP" sz="11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TEL</a:t>
                      </a: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100" b="0" kern="1200" dirty="0" smtClean="0">
                          <a:solidFill>
                            <a:schemeClr val="tx1"/>
                          </a:solidFill>
                          <a:latin typeface="Meiryo UI" panose="020B0604030504040204" pitchFamily="50" charset="-128"/>
                          <a:ea typeface="Meiryo UI" panose="020B0604030504040204" pitchFamily="50" charset="-128"/>
                          <a:cs typeface="+mn-cs"/>
                        </a:rPr>
                        <a:t>054-</a:t>
                      </a: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n-cs"/>
                        </a:rPr>
                        <a:t>〇〇〇</a:t>
                      </a:r>
                      <a:r>
                        <a:rPr kumimoji="1" lang="en-US" altLang="ja-JP" sz="1100" b="0"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n-cs"/>
                        </a:rPr>
                        <a:t>〇〇〇</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Mail :</a:t>
                      </a:r>
                      <a:r>
                        <a:rPr kumimoji="1" lang="en-US" altLang="ja-JP" sz="1100" b="0" i="0" kern="1200" dirty="0" err="1" smtClean="0">
                          <a:solidFill>
                            <a:schemeClr val="tx1"/>
                          </a:solidFill>
                          <a:latin typeface="Meiryo UI" panose="020B0604030504040204" pitchFamily="50" charset="-128"/>
                          <a:ea typeface="Meiryo UI" panose="020B0604030504040204" pitchFamily="50" charset="-128"/>
                          <a:cs typeface="+mn-cs"/>
                        </a:rPr>
                        <a:t>kankyo</a:t>
                      </a:r>
                      <a:r>
                        <a:rPr kumimoji="1" lang="ja-JP" altLang="en-US" sz="1100" b="0" i="0" kern="1200" dirty="0" smtClean="0">
                          <a:solidFill>
                            <a:schemeClr val="tx1"/>
                          </a:solidFill>
                          <a:latin typeface="Meiryo UI" panose="020B0604030504040204" pitchFamily="50" charset="-128"/>
                          <a:ea typeface="Meiryo UI" panose="020B0604030504040204" pitchFamily="50" charset="-128"/>
                          <a:cs typeface="+mn-cs"/>
                        </a:rPr>
                        <a:t>＠〇〇〇</a:t>
                      </a:r>
                      <a:r>
                        <a:rPr kumimoji="1" lang="en-US" altLang="ja-JP" sz="1100" b="0" i="0"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100" b="0" i="0" kern="1200" dirty="0" err="1" smtClean="0">
                          <a:solidFill>
                            <a:schemeClr val="tx1"/>
                          </a:solidFill>
                          <a:latin typeface="Meiryo UI" panose="020B0604030504040204" pitchFamily="50" charset="-128"/>
                          <a:ea typeface="Meiryo UI" panose="020B0604030504040204" pitchFamily="50" charset="-128"/>
                          <a:cs typeface="+mn-cs"/>
                        </a:rPr>
                        <a:t>jp</a:t>
                      </a:r>
                      <a:endParaRPr kumimoji="1" lang="en-US" altLang="ja-JP" sz="1100" b="0" i="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graphicFrame>
        <p:nvGraphicFramePr>
          <p:cNvPr id="13" name="表 12">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1803690419"/>
              </p:ext>
            </p:extLst>
          </p:nvPr>
        </p:nvGraphicFramePr>
        <p:xfrm>
          <a:off x="57150" y="3692788"/>
          <a:ext cx="9029700" cy="15050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1125728">
                  <a:extLst>
                    <a:ext uri="{9D8B030D-6E8A-4147-A177-3AD203B41FA5}">
                      <a16:colId xmlns:a16="http://schemas.microsoft.com/office/drawing/2014/main" val="3492310274"/>
                    </a:ext>
                  </a:extLst>
                </a:gridCol>
                <a:gridCol w="3103372">
                  <a:extLst>
                    <a:ext uri="{9D8B030D-6E8A-4147-A177-3AD203B41FA5}">
                      <a16:colId xmlns:a16="http://schemas.microsoft.com/office/drawing/2014/main" val="4038366436"/>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静岡〇〇高校</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静岡市清水区〇〇〇</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4972983"/>
                  </a:ext>
                </a:extLst>
              </a:tr>
              <a:tr h="388620">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連携における役割</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㈱〇〇に働きかけを行い、授業の一環で本取組を学生に紹介しました。また、新たな利活用の方法を学生とともに検討中です。</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1882114953"/>
                  </a:ext>
                </a:extLst>
              </a:tr>
              <a:tr h="3530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関連</a:t>
                      </a:r>
                      <a:r>
                        <a:rPr kumimoji="1" lang="en-US" altLang="ja-JP" sz="1200" b="1" dirty="0" smtClean="0">
                          <a:solidFill>
                            <a:schemeClr val="tx1"/>
                          </a:solidFill>
                          <a:latin typeface="Meiryo UI" panose="020B0604030504040204" pitchFamily="50" charset="-128"/>
                          <a:ea typeface="Meiryo UI" panose="020B0604030504040204" pitchFamily="50" charset="-128"/>
                        </a:rPr>
                        <a:t>URL</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rPr>
                        <a:t>https:/www.</a:t>
                      </a:r>
                      <a:r>
                        <a:rPr kumimoji="1" lang="ja-JP" altLang="en-US" sz="1200" b="0" kern="1200" dirty="0" smtClean="0">
                          <a:solidFill>
                            <a:schemeClr val="tx1"/>
                          </a:solidFill>
                          <a:latin typeface="Meiryo UI" panose="020B0604030504040204" pitchFamily="50" charset="-128"/>
                          <a:ea typeface="Meiryo UI" panose="020B0604030504040204" pitchFamily="50" charset="-128"/>
                          <a:cs typeface="+mn-cs"/>
                        </a:rPr>
                        <a:t>〇〇〇</a:t>
                      </a:r>
                      <a:r>
                        <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200" b="0" kern="1200" dirty="0" err="1" smtClean="0">
                          <a:solidFill>
                            <a:schemeClr val="tx1"/>
                          </a:solidFill>
                          <a:latin typeface="Meiryo UI" panose="020B0604030504040204" pitchFamily="50" charset="-128"/>
                          <a:ea typeface="Meiryo UI" panose="020B0604030504040204" pitchFamily="50" charset="-128"/>
                          <a:cs typeface="+mn-cs"/>
                        </a:rPr>
                        <a:t>jp</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3673269203"/>
                  </a:ext>
                </a:extLst>
              </a:tr>
              <a:tr h="374333">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連絡先</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部署名：</a:t>
                      </a:r>
                      <a:r>
                        <a:rPr kumimoji="1" lang="ja-JP" altLang="en-US" sz="1100" b="0" kern="1200" dirty="0" err="1" smtClean="0">
                          <a:solidFill>
                            <a:schemeClr val="tx1"/>
                          </a:solidFill>
                          <a:latin typeface="Meiryo UI" panose="020B0604030504040204" pitchFamily="50" charset="-128"/>
                          <a:ea typeface="Meiryo UI" panose="020B0604030504040204" pitchFamily="50" charset="-128"/>
                          <a:cs typeface="+mn-cs"/>
                        </a:rPr>
                        <a:t>ー</a:t>
                      </a:r>
                      <a:endParaRPr kumimoji="1" lang="en-US" altLang="ja-JP" sz="11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TEL</a:t>
                      </a: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100" b="0" kern="1200" dirty="0" smtClean="0">
                          <a:solidFill>
                            <a:schemeClr val="tx1"/>
                          </a:solidFill>
                          <a:latin typeface="Meiryo UI" panose="020B0604030504040204" pitchFamily="50" charset="-128"/>
                          <a:ea typeface="Meiryo UI" panose="020B0604030504040204" pitchFamily="50" charset="-128"/>
                          <a:cs typeface="+mn-cs"/>
                        </a:rPr>
                        <a:t>054-</a:t>
                      </a: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n-cs"/>
                        </a:rPr>
                        <a:t>〇〇〇</a:t>
                      </a:r>
                      <a:r>
                        <a:rPr kumimoji="1" lang="en-US" altLang="ja-JP" sz="1100" b="0"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100" b="0" kern="1200" dirty="0" smtClean="0">
                          <a:solidFill>
                            <a:schemeClr val="tx1"/>
                          </a:solidFill>
                          <a:latin typeface="Meiryo UI" panose="020B0604030504040204" pitchFamily="50" charset="-128"/>
                          <a:ea typeface="Meiryo UI" panose="020B0604030504040204" pitchFamily="50" charset="-128"/>
                          <a:cs typeface="+mn-cs"/>
                        </a:rPr>
                        <a:t>〇〇〇</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Mail :</a:t>
                      </a:r>
                      <a:r>
                        <a:rPr kumimoji="1" lang="ja-JP" altLang="en-US" sz="1100" b="0" kern="1200" dirty="0" err="1" smtClean="0">
                          <a:solidFill>
                            <a:schemeClr val="tx1"/>
                          </a:solidFill>
                          <a:latin typeface="Meiryo UI" panose="020B0604030504040204" pitchFamily="50" charset="-128"/>
                          <a:ea typeface="Meiryo UI" panose="020B0604030504040204" pitchFamily="50" charset="-128"/>
                          <a:cs typeface="+mn-cs"/>
                        </a:rPr>
                        <a:t>ー</a:t>
                      </a:r>
                      <a:endParaRPr kumimoji="1" lang="en-US" altLang="ja-JP" sz="1100" b="0" i="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graphicFrame>
        <p:nvGraphicFramePr>
          <p:cNvPr id="14" name="表 13">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2424148936"/>
              </p:ext>
            </p:extLst>
          </p:nvPr>
        </p:nvGraphicFramePr>
        <p:xfrm>
          <a:off x="57150" y="5247074"/>
          <a:ext cx="9029700" cy="15050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1125728">
                  <a:extLst>
                    <a:ext uri="{9D8B030D-6E8A-4147-A177-3AD203B41FA5}">
                      <a16:colId xmlns:a16="http://schemas.microsoft.com/office/drawing/2014/main" val="3492310274"/>
                    </a:ext>
                  </a:extLst>
                </a:gridCol>
                <a:gridCol w="3103372">
                  <a:extLst>
                    <a:ext uri="{9D8B030D-6E8A-4147-A177-3AD203B41FA5}">
                      <a16:colId xmlns:a16="http://schemas.microsoft.com/office/drawing/2014/main" val="4038366436"/>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rgbClr val="0070C0"/>
                          </a:solidFill>
                          <a:latin typeface="Meiryo UI" panose="020B0604030504040204" pitchFamily="50" charset="-128"/>
                          <a:ea typeface="Meiryo UI" panose="020B0604030504040204" pitchFamily="50" charset="-128"/>
                          <a:cs typeface="+mn-cs"/>
                        </a:rPr>
                        <a:t>支社・営業所名まで記入してください</a:t>
                      </a: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smtClean="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4972983"/>
                  </a:ext>
                </a:extLst>
              </a:tr>
              <a:tr h="388620">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連携における役割</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1882114953"/>
                  </a:ext>
                </a:extLst>
              </a:tr>
              <a:tr h="3530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関連</a:t>
                      </a:r>
                      <a:r>
                        <a:rPr kumimoji="1" lang="en-US" altLang="ja-JP" sz="1200" b="1" dirty="0" smtClean="0">
                          <a:solidFill>
                            <a:schemeClr val="tx1"/>
                          </a:solidFill>
                          <a:latin typeface="Meiryo UI" panose="020B0604030504040204" pitchFamily="50" charset="-128"/>
                          <a:ea typeface="Meiryo UI" panose="020B0604030504040204" pitchFamily="50" charset="-128"/>
                        </a:rPr>
                        <a:t>URL</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extLst>
                  <a:ext uri="{0D108BD9-81ED-4DB2-BD59-A6C34878D82A}">
                    <a16:rowId xmlns:a16="http://schemas.microsoft.com/office/drawing/2014/main" val="3673269203"/>
                  </a:ext>
                </a:extLst>
              </a:tr>
              <a:tr h="374333">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連絡先</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部署名：</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TEL</a:t>
                      </a: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Mail :</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265339"/>
                  </a:ext>
                </a:extLst>
              </a:tr>
            </a:tbl>
          </a:graphicData>
        </a:graphic>
      </p:graphicFrame>
    </p:spTree>
    <p:extLst>
      <p:ext uri="{BB962C8B-B14F-4D97-AF65-F5344CB8AC3E}">
        <p14:creationId xmlns:p14="http://schemas.microsoft.com/office/powerpoint/2010/main" val="2032416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MRI_color">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6491747A-C01C-401F-8A7B-16C736434FAA}" vid="{960E631B-0A63-4D8A-95DF-3A258DBC1AC0}"/>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6173</TotalTime>
  <Words>1687</Words>
  <Application>Microsoft Office PowerPoint</Application>
  <PresentationFormat>画面に合わせる (4:3)</PresentationFormat>
  <Paragraphs>198</Paragraphs>
  <Slides>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7</vt:i4>
      </vt:variant>
    </vt:vector>
  </HeadingPairs>
  <TitlesOfParts>
    <vt:vector size="16" baseType="lpstr">
      <vt:lpstr>Meiryo UI</vt:lpstr>
      <vt:lpstr>ＭＳ Ｐゴシック</vt:lpstr>
      <vt:lpstr>游ゴシック</vt:lpstr>
      <vt:lpstr>游ゴシック Light</vt:lpstr>
      <vt:lpstr>Arial</vt:lpstr>
      <vt:lpstr>Calibri</vt:lpstr>
      <vt:lpstr>Calibri Light</vt:lpstr>
      <vt:lpstr>Default Theme</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Yamazaki Hiromu</dc:creator>
  <cp:lastModifiedBy>Windows ユーザー</cp:lastModifiedBy>
  <cp:revision>457</cp:revision>
  <cp:lastPrinted>2021-06-04T01:25:39Z</cp:lastPrinted>
  <dcterms:created xsi:type="dcterms:W3CDTF">2019-06-05T08:09:35Z</dcterms:created>
  <dcterms:modified xsi:type="dcterms:W3CDTF">2021-08-02T01:56:46Z</dcterms:modified>
</cp:coreProperties>
</file>