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2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9"/>
    <a:srgbClr val="FFFF93"/>
    <a:srgbClr val="FFFF4B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8" autoAdjust="0"/>
    <p:restoredTop sz="94660"/>
  </p:normalViewPr>
  <p:slideViewPr>
    <p:cSldViewPr snapToGrid="0">
      <p:cViewPr>
        <p:scale>
          <a:sx n="75" d="100"/>
          <a:sy n="75" d="100"/>
        </p:scale>
        <p:origin x="2166" y="54"/>
      </p:cViewPr>
      <p:guideLst>
        <p:guide orient="horz" pos="3642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<Relationship Id="rId3" Type="http://schemas.openxmlformats.org/officeDocument/2006/relationships/hyperlink" Target="#" TargetMode="External" /><Relationship Id="rId2" Type="http://schemas.openxmlformats.org/officeDocument/2006/relationships/hyperlink" Target="#" TargetMode="Externa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34033" y="6250172"/>
            <a:ext cx="6502783" cy="1979477"/>
          </a:xfrm>
          <a:prstGeom prst="roundRect">
            <a:avLst>
              <a:gd name="adj" fmla="val 8109"/>
            </a:avLst>
          </a:prstGeom>
          <a:solidFill>
            <a:schemeClr val="accent3">
              <a:lumMod val="60000"/>
              <a:lumOff val="40000"/>
            </a:schemeClr>
          </a:solidFill>
          <a:ln w="22225" cap="rnd">
            <a:solidFill>
              <a:schemeClr val="accent3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4468" y="4075044"/>
            <a:ext cx="6562660" cy="1569973"/>
          </a:xfrm>
          <a:prstGeom prst="roundRect">
            <a:avLst>
              <a:gd name="adj" fmla="val 8109"/>
            </a:avLst>
          </a:prstGeom>
          <a:solidFill>
            <a:schemeClr val="accent3">
              <a:lumMod val="60000"/>
              <a:lumOff val="40000"/>
            </a:schemeClr>
          </a:solidFill>
          <a:ln w="22225" cap="rnd">
            <a:solidFill>
              <a:schemeClr val="accent3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79833" y="2862699"/>
            <a:ext cx="6547295" cy="722368"/>
          </a:xfrm>
          <a:prstGeom prst="roundRect">
            <a:avLst>
              <a:gd name="adj" fmla="val 10461"/>
            </a:avLst>
          </a:prstGeom>
          <a:solidFill>
            <a:schemeClr val="accent3">
              <a:lumMod val="60000"/>
              <a:lumOff val="40000"/>
            </a:schemeClr>
          </a:solidFill>
          <a:ln w="22225" cap="rnd">
            <a:solidFill>
              <a:schemeClr val="accent3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434" y="4339102"/>
            <a:ext cx="6379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第２子以降の無償化対象となる期間は、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en-US" altLang="ja-JP" sz="1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1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サービスの利用開始から満</a:t>
            </a:r>
            <a:r>
              <a:rPr lang="en-US" altLang="ja-JP" sz="1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歳になって初めての３月</a:t>
            </a:r>
            <a:r>
              <a:rPr lang="en-US" altLang="ja-JP" sz="1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日まで（★）</a:t>
            </a:r>
            <a:r>
              <a:rPr lang="en-US" altLang="ja-JP" sz="1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 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（★）４月１日以降は国の無償化制度に切り替わります。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434" y="2070217"/>
            <a:ext cx="6593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就学前の児童で第２子以降の障がいのある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を支援するため、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下記のサービスについては、対象となる児童の利用者負担相当額を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29884" y="5645017"/>
            <a:ext cx="68570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000" indent="-216000"/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利用者負担以外の費用</a:t>
            </a:r>
            <a:r>
              <a:rPr lang="ja-JP" altLang="en-US" sz="1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（医療費や、食費等の現在実費で負担しているもの）</a:t>
            </a:r>
            <a:r>
              <a:rPr lang="ja-JP" altLang="en-US" sz="1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は引き続きお支払いいただくことになります。</a:t>
            </a:r>
            <a:endParaRPr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96000" indent="-216000"/>
            <a:endParaRPr lang="en-US" altLang="ja-JP" sz="1100" spc="-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6081" y="3029154"/>
            <a:ext cx="6325127" cy="5663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10000"/>
              </a:lnSpc>
            </a:pPr>
            <a:r>
              <a:rPr lang="ja-JP" altLang="en-US" sz="1400" b="1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b="1" spc="15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児童発達</a:t>
            </a:r>
            <a:r>
              <a:rPr lang="ja-JP" altLang="en-US" sz="1400" b="1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　　　　　・医療型児童発達支援　　　</a:t>
            </a:r>
            <a:endParaRPr lang="en-US" altLang="ja-JP" sz="1400" b="1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ja-JP" altLang="en-US" sz="1400" b="1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・居宅訪問型児童発達支援・</a:t>
            </a:r>
            <a:r>
              <a:rPr lang="ja-JP" altLang="en-US" sz="1400" b="1" spc="15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保育所等訪問</a:t>
            </a:r>
            <a:r>
              <a:rPr lang="ja-JP" altLang="en-US" sz="1400" b="1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endParaRPr lang="en-US" altLang="ja-JP" sz="1400" b="1" spc="15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0" y="904055"/>
            <a:ext cx="6755340" cy="1016934"/>
          </a:xfrm>
          <a:prstGeom prst="rect">
            <a:avLst/>
          </a:prstGeom>
          <a:noFill/>
          <a:ln>
            <a:solidFill>
              <a:schemeClr val="tx1">
                <a:alpha val="96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-82550" algn="ctr">
              <a:spcAft>
                <a:spcPts val="800"/>
              </a:spcAft>
            </a:pP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児童発達支援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等を利用する第２子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の児童で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歳から３歳までの間に利用した際の利用者負担相当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4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</a:t>
            </a:r>
            <a:endParaRPr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643665" y="453428"/>
            <a:ext cx="3109913" cy="4559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0" rtlCol="0" anchor="ctr"/>
          <a:lstStyle/>
          <a:p>
            <a:pPr marL="82550" indent="-82550" algn="ctr">
              <a:spcAft>
                <a:spcPts val="600"/>
              </a:spcAft>
            </a:pP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ja-JP" altLang="en-US" sz="2400" strike="sng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88500" y="2654056"/>
            <a:ext cx="2090773" cy="367193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3023" y="2742665"/>
            <a:ext cx="2008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対象となるサービス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72539" y="3885165"/>
            <a:ext cx="2072323" cy="350177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4602" y="3930497"/>
            <a:ext cx="174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対象となる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1486" y="6478401"/>
            <a:ext cx="6128354" cy="17512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10000"/>
              </a:lnSpc>
            </a:pP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①市役所に申請書類を提出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②市役所から確認証が届く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③利用</a:t>
            </a:r>
            <a:r>
              <a:rPr lang="ja-JP" altLang="en-US" sz="1400" spc="15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いる事業所に確認証を提示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en-US" altLang="ja-JP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確認証を提示することで利用者負担相当額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ja-JP" altLang="en-US" sz="1400" spc="15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が無償となり、事業所への支払いは不要となります。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ただし、事業所の取り扱いによっては、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</a:t>
            </a:r>
            <a:r>
              <a:rPr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とならないことが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あります。</a:t>
            </a:r>
          </a:p>
          <a:p>
            <a:pPr marL="180975" indent="-180975">
              <a:lnSpc>
                <a:spcPct val="110000"/>
              </a:lnSpc>
            </a:pP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0015" y="8401058"/>
            <a:ext cx="6774940" cy="139992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-82550" algn="ctr"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提出先・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2550" indent="-82550" algn="ctr"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障害者支援推進課又はお住いの区役所障害者支援課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2550" indent="-82550" algn="ctr">
              <a:spcAft>
                <a:spcPts val="60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障害者支援推進課　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２２１ー１０９８ 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420-8602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静岡市葵区追手町５－１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2550" indent="-82550" algn="ctr"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各区役所　障害者支援課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2550" indent="-82550" algn="ctr">
              <a:spcAft>
                <a:spcPts val="600"/>
              </a:spcAft>
            </a:pP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葵区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TEL: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２２１ー１５８９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駿河区　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TEL: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２８７ー８６９０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清水区　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TEL: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３５４ー２１６８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85893" y="6033105"/>
            <a:ext cx="2045614" cy="434137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19275" y="6621389"/>
            <a:ext cx="2020565" cy="8032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10000"/>
              </a:lnSpc>
            </a:pP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①の</a:t>
            </a:r>
            <a:r>
              <a:rPr lang="ja-JP" altLang="en-US" sz="1400" spc="15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</a:t>
            </a: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書類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・申請書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10000"/>
              </a:lnSpc>
            </a:pPr>
            <a:r>
              <a:rPr lang="ja-JP" altLang="en-US" sz="1400" spc="15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・受給者証の写し</a:t>
            </a:r>
            <a:endParaRPr lang="en-US" altLang="ja-JP" sz="1400" spc="15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3023" y="6116045"/>
            <a:ext cx="174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手続きの流れ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横巻き 13"/>
          <p:cNvSpPr/>
          <p:nvPr/>
        </p:nvSpPr>
        <p:spPr>
          <a:xfrm rot="21196387">
            <a:off x="252313" y="138563"/>
            <a:ext cx="1203509" cy="7091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静岡市独自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95434" y="4727190"/>
            <a:ext cx="6659906" cy="8916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具体的な対象者の例</a:t>
            </a:r>
            <a:r>
              <a:rPr lang="ja-JP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880473"/>
              </p:ext>
            </p:extLst>
          </p:nvPr>
        </p:nvGraphicFramePr>
        <p:xfrm>
          <a:off x="1770721" y="5005480"/>
          <a:ext cx="4569119" cy="617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115">
                  <a:extLst>
                    <a:ext uri="{9D8B030D-6E8A-4147-A177-3AD203B41FA5}">
                      <a16:colId xmlns:a16="http://schemas.microsoft.com/office/drawing/2014/main" val="2662351955"/>
                    </a:ext>
                  </a:extLst>
                </a:gridCol>
                <a:gridCol w="2304004">
                  <a:extLst>
                    <a:ext uri="{9D8B030D-6E8A-4147-A177-3AD203B41FA5}">
                      <a16:colId xmlns:a16="http://schemas.microsoft.com/office/drawing/2014/main" val="2776404516"/>
                    </a:ext>
                  </a:extLst>
                </a:gridCol>
              </a:tblGrid>
              <a:tr h="220579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申請時期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対象者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46745998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令和５年４月１日～令和６年３月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誕生日が令和２年４月２日～令和６年３月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日の第２子以降の障害のある児童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0599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04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366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2018-09-26T06:07:55Z</dcterms:created>
  <dcterms:modified xsi:type="dcterms:W3CDTF">2023-04-14T01:59:16Z</dcterms:modified>
</cp:coreProperties>
</file>