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4400213" cy="1008062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1842" y="-1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09E2451-2A0B-4C47-89C1-D15EBD8C41E2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1243013"/>
            <a:ext cx="47910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232AA078-A3D4-4C56-80B4-29CB564CB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1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1pPr>
    <a:lvl2pPr marL="699425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2pPr>
    <a:lvl3pPr marL="1398849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3pPr>
    <a:lvl4pPr marL="2098274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4pPr>
    <a:lvl5pPr marL="2797698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5pPr>
    <a:lvl6pPr marL="3497123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6pPr>
    <a:lvl7pPr marL="4196547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7pPr>
    <a:lvl8pPr marL="4895972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8pPr>
    <a:lvl9pPr marL="5595396" algn="l" defTabSz="1398849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1649770"/>
            <a:ext cx="12240181" cy="3509551"/>
          </a:xfrm>
        </p:spPr>
        <p:txBody>
          <a:bodyPr anchor="b"/>
          <a:lstStyle>
            <a:lvl1pPr algn="ctr">
              <a:defRPr sz="881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5294662"/>
            <a:ext cx="10800160" cy="2433817"/>
          </a:xfrm>
        </p:spPr>
        <p:txBody>
          <a:bodyPr/>
          <a:lstStyle>
            <a:lvl1pPr marL="0" indent="0" algn="ctr">
              <a:buNone/>
              <a:defRPr sz="3528"/>
            </a:lvl1pPr>
            <a:lvl2pPr marL="672038" indent="0" algn="ctr">
              <a:buNone/>
              <a:defRPr sz="2940"/>
            </a:lvl2pPr>
            <a:lvl3pPr marL="1344077" indent="0" algn="ctr">
              <a:buNone/>
              <a:defRPr sz="2646"/>
            </a:lvl3pPr>
            <a:lvl4pPr marL="2016115" indent="0" algn="ctr">
              <a:buNone/>
              <a:defRPr sz="2352"/>
            </a:lvl4pPr>
            <a:lvl5pPr marL="2688153" indent="0" algn="ctr">
              <a:buNone/>
              <a:defRPr sz="2352"/>
            </a:lvl5pPr>
            <a:lvl6pPr marL="3360191" indent="0" algn="ctr">
              <a:buNone/>
              <a:defRPr sz="2352"/>
            </a:lvl6pPr>
            <a:lvl7pPr marL="4032230" indent="0" algn="ctr">
              <a:buNone/>
              <a:defRPr sz="2352"/>
            </a:lvl7pPr>
            <a:lvl8pPr marL="4704268" indent="0" algn="ctr">
              <a:buNone/>
              <a:defRPr sz="2352"/>
            </a:lvl8pPr>
            <a:lvl9pPr marL="5376306" indent="0" algn="ctr">
              <a:buNone/>
              <a:defRPr sz="235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47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5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536700"/>
            <a:ext cx="3105046" cy="85428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536700"/>
            <a:ext cx="9135135" cy="85428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27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2513159"/>
            <a:ext cx="12420184" cy="419325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6746088"/>
            <a:ext cx="12420184" cy="2205136"/>
          </a:xfrm>
        </p:spPr>
        <p:txBody>
          <a:bodyPr/>
          <a:lstStyle>
            <a:lvl1pPr marL="0" indent="0">
              <a:buNone/>
              <a:defRPr sz="3528">
                <a:solidFill>
                  <a:schemeClr val="tx1"/>
                </a:solidFill>
              </a:defRPr>
            </a:lvl1pPr>
            <a:lvl2pPr marL="67203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2pPr>
            <a:lvl3pPr marL="1344077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016115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4pPr>
            <a:lvl5pPr marL="2688153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5pPr>
            <a:lvl6pPr marL="3360191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6pPr>
            <a:lvl7pPr marL="4032230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7pPr>
            <a:lvl8pPr marL="4704268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8pPr>
            <a:lvl9pPr marL="5376306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60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683500"/>
            <a:ext cx="6120091" cy="63960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683500"/>
            <a:ext cx="6120091" cy="63960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54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536702"/>
            <a:ext cx="12420184" cy="194845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2471154"/>
            <a:ext cx="6091964" cy="1211074"/>
          </a:xfrm>
        </p:spPr>
        <p:txBody>
          <a:bodyPr anchor="b"/>
          <a:lstStyle>
            <a:lvl1pPr marL="0" indent="0">
              <a:buNone/>
              <a:defRPr sz="3528" b="1"/>
            </a:lvl1pPr>
            <a:lvl2pPr marL="672038" indent="0">
              <a:buNone/>
              <a:defRPr sz="2940" b="1"/>
            </a:lvl2pPr>
            <a:lvl3pPr marL="1344077" indent="0">
              <a:buNone/>
              <a:defRPr sz="2646" b="1"/>
            </a:lvl3pPr>
            <a:lvl4pPr marL="2016115" indent="0">
              <a:buNone/>
              <a:defRPr sz="2352" b="1"/>
            </a:lvl4pPr>
            <a:lvl5pPr marL="2688153" indent="0">
              <a:buNone/>
              <a:defRPr sz="2352" b="1"/>
            </a:lvl5pPr>
            <a:lvl6pPr marL="3360191" indent="0">
              <a:buNone/>
              <a:defRPr sz="2352" b="1"/>
            </a:lvl6pPr>
            <a:lvl7pPr marL="4032230" indent="0">
              <a:buNone/>
              <a:defRPr sz="2352" b="1"/>
            </a:lvl7pPr>
            <a:lvl8pPr marL="4704268" indent="0">
              <a:buNone/>
              <a:defRPr sz="2352" b="1"/>
            </a:lvl8pPr>
            <a:lvl9pPr marL="5376306" indent="0">
              <a:buNone/>
              <a:defRPr sz="235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3682228"/>
            <a:ext cx="6091964" cy="54160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2471154"/>
            <a:ext cx="6121966" cy="1211074"/>
          </a:xfrm>
        </p:spPr>
        <p:txBody>
          <a:bodyPr anchor="b"/>
          <a:lstStyle>
            <a:lvl1pPr marL="0" indent="0">
              <a:buNone/>
              <a:defRPr sz="3528" b="1"/>
            </a:lvl1pPr>
            <a:lvl2pPr marL="672038" indent="0">
              <a:buNone/>
              <a:defRPr sz="2940" b="1"/>
            </a:lvl2pPr>
            <a:lvl3pPr marL="1344077" indent="0">
              <a:buNone/>
              <a:defRPr sz="2646" b="1"/>
            </a:lvl3pPr>
            <a:lvl4pPr marL="2016115" indent="0">
              <a:buNone/>
              <a:defRPr sz="2352" b="1"/>
            </a:lvl4pPr>
            <a:lvl5pPr marL="2688153" indent="0">
              <a:buNone/>
              <a:defRPr sz="2352" b="1"/>
            </a:lvl5pPr>
            <a:lvl6pPr marL="3360191" indent="0">
              <a:buNone/>
              <a:defRPr sz="2352" b="1"/>
            </a:lvl6pPr>
            <a:lvl7pPr marL="4032230" indent="0">
              <a:buNone/>
              <a:defRPr sz="2352" b="1"/>
            </a:lvl7pPr>
            <a:lvl8pPr marL="4704268" indent="0">
              <a:buNone/>
              <a:defRPr sz="2352" b="1"/>
            </a:lvl8pPr>
            <a:lvl9pPr marL="5376306" indent="0">
              <a:buNone/>
              <a:defRPr sz="235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3682228"/>
            <a:ext cx="6121966" cy="54160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95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51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66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672042"/>
            <a:ext cx="4644444" cy="2352146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451426"/>
            <a:ext cx="7290108" cy="7163777"/>
          </a:xfrm>
        </p:spPr>
        <p:txBody>
          <a:bodyPr/>
          <a:lstStyle>
            <a:lvl1pPr>
              <a:defRPr sz="4704"/>
            </a:lvl1pPr>
            <a:lvl2pPr>
              <a:defRPr sz="4116"/>
            </a:lvl2pPr>
            <a:lvl3pPr>
              <a:defRPr sz="3528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024188"/>
            <a:ext cx="4644444" cy="5602681"/>
          </a:xfrm>
        </p:spPr>
        <p:txBody>
          <a:bodyPr/>
          <a:lstStyle>
            <a:lvl1pPr marL="0" indent="0">
              <a:buNone/>
              <a:defRPr sz="2352"/>
            </a:lvl1pPr>
            <a:lvl2pPr marL="672038" indent="0">
              <a:buNone/>
              <a:defRPr sz="2058"/>
            </a:lvl2pPr>
            <a:lvl3pPr marL="1344077" indent="0">
              <a:buNone/>
              <a:defRPr sz="1764"/>
            </a:lvl3pPr>
            <a:lvl4pPr marL="2016115" indent="0">
              <a:buNone/>
              <a:defRPr sz="1470"/>
            </a:lvl4pPr>
            <a:lvl5pPr marL="2688153" indent="0">
              <a:buNone/>
              <a:defRPr sz="1470"/>
            </a:lvl5pPr>
            <a:lvl6pPr marL="3360191" indent="0">
              <a:buNone/>
              <a:defRPr sz="1470"/>
            </a:lvl6pPr>
            <a:lvl7pPr marL="4032230" indent="0">
              <a:buNone/>
              <a:defRPr sz="1470"/>
            </a:lvl7pPr>
            <a:lvl8pPr marL="4704268" indent="0">
              <a:buNone/>
              <a:defRPr sz="1470"/>
            </a:lvl8pPr>
            <a:lvl9pPr marL="5376306" indent="0">
              <a:buNone/>
              <a:defRPr sz="147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93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672042"/>
            <a:ext cx="4644444" cy="2352146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451426"/>
            <a:ext cx="7290108" cy="7163777"/>
          </a:xfrm>
        </p:spPr>
        <p:txBody>
          <a:bodyPr anchor="t"/>
          <a:lstStyle>
            <a:lvl1pPr marL="0" indent="0">
              <a:buNone/>
              <a:defRPr sz="4704"/>
            </a:lvl1pPr>
            <a:lvl2pPr marL="672038" indent="0">
              <a:buNone/>
              <a:defRPr sz="4116"/>
            </a:lvl2pPr>
            <a:lvl3pPr marL="1344077" indent="0">
              <a:buNone/>
              <a:defRPr sz="3528"/>
            </a:lvl3pPr>
            <a:lvl4pPr marL="2016115" indent="0">
              <a:buNone/>
              <a:defRPr sz="2940"/>
            </a:lvl4pPr>
            <a:lvl5pPr marL="2688153" indent="0">
              <a:buNone/>
              <a:defRPr sz="2940"/>
            </a:lvl5pPr>
            <a:lvl6pPr marL="3360191" indent="0">
              <a:buNone/>
              <a:defRPr sz="2940"/>
            </a:lvl6pPr>
            <a:lvl7pPr marL="4032230" indent="0">
              <a:buNone/>
              <a:defRPr sz="2940"/>
            </a:lvl7pPr>
            <a:lvl8pPr marL="4704268" indent="0">
              <a:buNone/>
              <a:defRPr sz="2940"/>
            </a:lvl8pPr>
            <a:lvl9pPr marL="5376306" indent="0">
              <a:buNone/>
              <a:defRPr sz="294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024188"/>
            <a:ext cx="4644444" cy="5602681"/>
          </a:xfrm>
        </p:spPr>
        <p:txBody>
          <a:bodyPr/>
          <a:lstStyle>
            <a:lvl1pPr marL="0" indent="0">
              <a:buNone/>
              <a:defRPr sz="2352"/>
            </a:lvl1pPr>
            <a:lvl2pPr marL="672038" indent="0">
              <a:buNone/>
              <a:defRPr sz="2058"/>
            </a:lvl2pPr>
            <a:lvl3pPr marL="1344077" indent="0">
              <a:buNone/>
              <a:defRPr sz="1764"/>
            </a:lvl3pPr>
            <a:lvl4pPr marL="2016115" indent="0">
              <a:buNone/>
              <a:defRPr sz="1470"/>
            </a:lvl4pPr>
            <a:lvl5pPr marL="2688153" indent="0">
              <a:buNone/>
              <a:defRPr sz="1470"/>
            </a:lvl5pPr>
            <a:lvl6pPr marL="3360191" indent="0">
              <a:buNone/>
              <a:defRPr sz="1470"/>
            </a:lvl6pPr>
            <a:lvl7pPr marL="4032230" indent="0">
              <a:buNone/>
              <a:defRPr sz="1470"/>
            </a:lvl7pPr>
            <a:lvl8pPr marL="4704268" indent="0">
              <a:buNone/>
              <a:defRPr sz="1470"/>
            </a:lvl8pPr>
            <a:lvl9pPr marL="5376306" indent="0">
              <a:buNone/>
              <a:defRPr sz="147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9E26-0408-4DFA-93B4-5914CF2689B0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46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536702"/>
            <a:ext cx="12420184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683500"/>
            <a:ext cx="12420184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9343248"/>
            <a:ext cx="3240048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A9E26-0408-4DFA-93B4-5914CF2689B0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9343248"/>
            <a:ext cx="4860072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9343248"/>
            <a:ext cx="3240048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BE02A-9B27-488B-BB8D-37E5EF079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17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44077" rtl="0" eaLnBrk="1" latinLnBrk="0" hangingPunct="1">
        <a:lnSpc>
          <a:spcPct val="90000"/>
        </a:lnSpc>
        <a:spcBef>
          <a:spcPct val="0"/>
        </a:spcBef>
        <a:buNone/>
        <a:defRPr kumimoji="1" sz="64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6019" indent="-336019" algn="l" defTabSz="1344077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kumimoji="1" sz="4116" kern="1200">
          <a:solidFill>
            <a:schemeClr val="tx1"/>
          </a:solidFill>
          <a:latin typeface="+mn-lt"/>
          <a:ea typeface="+mn-ea"/>
          <a:cs typeface="+mn-cs"/>
        </a:defRPr>
      </a:lvl1pPr>
      <a:lvl2pPr marL="1008057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3528" kern="1200">
          <a:solidFill>
            <a:schemeClr val="tx1"/>
          </a:solidFill>
          <a:latin typeface="+mn-lt"/>
          <a:ea typeface="+mn-ea"/>
          <a:cs typeface="+mn-cs"/>
        </a:defRPr>
      </a:lvl2pPr>
      <a:lvl3pPr marL="1680096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3pPr>
      <a:lvl4pPr marL="2352134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4pPr>
      <a:lvl5pPr marL="3024172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5pPr>
      <a:lvl6pPr marL="3696211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6pPr>
      <a:lvl7pPr marL="4368249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7pPr>
      <a:lvl8pPr marL="5040287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8pPr>
      <a:lvl9pPr marL="5712325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72038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344077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2016115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4pPr>
      <a:lvl5pPr marL="2688153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5pPr>
      <a:lvl6pPr marL="3360191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6pPr>
      <a:lvl7pPr marL="4032230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7pPr>
      <a:lvl8pPr marL="4704268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8pPr>
      <a:lvl9pPr marL="5376306" algn="l" defTabSz="1344077" rtl="0" eaLnBrk="1" latinLnBrk="0" hangingPunct="1"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楕円 110"/>
          <p:cNvSpPr/>
          <p:nvPr/>
        </p:nvSpPr>
        <p:spPr>
          <a:xfrm>
            <a:off x="115107" y="47234"/>
            <a:ext cx="6280717" cy="976044"/>
          </a:xfrm>
          <a:prstGeom prst="ellipse">
            <a:avLst/>
          </a:prstGeom>
          <a:solidFill>
            <a:srgbClr val="FFD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8439351" y="622311"/>
            <a:ext cx="5695749" cy="7632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メモ 100"/>
          <p:cNvSpPr/>
          <p:nvPr/>
        </p:nvSpPr>
        <p:spPr>
          <a:xfrm>
            <a:off x="11384341" y="4093718"/>
            <a:ext cx="2560818" cy="316626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メモ 101"/>
          <p:cNvSpPr/>
          <p:nvPr/>
        </p:nvSpPr>
        <p:spPr>
          <a:xfrm>
            <a:off x="8659734" y="4086770"/>
            <a:ext cx="2560818" cy="316626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メモ 99"/>
          <p:cNvSpPr/>
          <p:nvPr/>
        </p:nvSpPr>
        <p:spPr>
          <a:xfrm>
            <a:off x="11370959" y="804692"/>
            <a:ext cx="2560818" cy="316626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メモ 97"/>
          <p:cNvSpPr/>
          <p:nvPr/>
        </p:nvSpPr>
        <p:spPr>
          <a:xfrm>
            <a:off x="8646352" y="797744"/>
            <a:ext cx="2560818" cy="316626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659734" y="7385532"/>
            <a:ext cx="5272043" cy="76944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60000"/>
                <a:lumOff val="40000"/>
                <a:alpha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●第２期静岡市教育振興基本計画の進捗状況を確認するとともに、</a:t>
            </a:r>
            <a:r>
              <a:rPr kumimoji="1" lang="en-US" altLang="ja-JP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PDCA</a:t>
            </a:r>
            <a:r>
              <a:rPr kumimoji="1" lang="ja-JP" altLang="en-US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サイクルにより点検</a:t>
            </a:r>
            <a:r>
              <a:rPr kumimoji="1"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・評価</a:t>
            </a:r>
            <a:r>
              <a:rPr kumimoji="1" lang="ja-JP" altLang="en-US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が効果的</a:t>
            </a:r>
            <a:r>
              <a:rPr kumimoji="1"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kumimoji="1" lang="ja-JP" altLang="en-US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</a:t>
            </a:r>
            <a:endParaRPr kumimoji="1" lang="en-US" altLang="ja-JP" sz="7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できるよう、目標値</a:t>
            </a:r>
            <a:r>
              <a:rPr kumimoji="1"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設定の在り方</a:t>
            </a:r>
            <a:r>
              <a:rPr kumimoji="1" lang="ja-JP" altLang="en-US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や学識</a:t>
            </a:r>
            <a:r>
              <a:rPr kumimoji="1"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評価を計画に反映できる</a:t>
            </a:r>
            <a:r>
              <a:rPr kumimoji="1" lang="ja-JP" altLang="en-US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プロセス</a:t>
            </a:r>
            <a:r>
              <a:rPr kumimoji="1"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kumimoji="1" lang="ja-JP" altLang="en-US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を検討してほしい。</a:t>
            </a:r>
            <a:endParaRPr kumimoji="1" lang="en-US" altLang="ja-JP" sz="7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●「こども基本法」が成立したことから、「こどもの権利」という観点から教育活動を見直し、教育施策を総合的に</a:t>
            </a:r>
            <a:endParaRPr kumimoji="1" lang="en-US" altLang="ja-JP" sz="7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捉えることが重要になる。</a:t>
            </a:r>
            <a:endParaRPr kumimoji="1" lang="en-US" altLang="ja-JP" sz="7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50"/>
          <p:cNvSpPr txBox="1"/>
          <p:nvPr/>
        </p:nvSpPr>
        <p:spPr>
          <a:xfrm>
            <a:off x="12433299" y="306147"/>
            <a:ext cx="2582623" cy="287188"/>
          </a:xfrm>
          <a:prstGeom prst="rect">
            <a:avLst/>
          </a:prstGeom>
          <a:noFill/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7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令和３年度実施事業を対象にした評価の</a:t>
            </a:r>
            <a:endParaRPr lang="en-US" altLang="ja-JP" sz="7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7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一部をご紹介します。</a:t>
            </a:r>
            <a:endParaRPr lang="en-US" altLang="ja-JP" sz="7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1411561" y="920303"/>
            <a:ext cx="2575749" cy="3006442"/>
            <a:chOff x="2249563" y="3272030"/>
            <a:chExt cx="2575749" cy="2554412"/>
          </a:xfrm>
        </p:grpSpPr>
        <p:sp>
          <p:nvSpPr>
            <p:cNvPr id="20" name="正方形/長方形 19"/>
            <p:cNvSpPr/>
            <p:nvPr/>
          </p:nvSpPr>
          <p:spPr>
            <a:xfrm>
              <a:off x="2338854" y="3581340"/>
              <a:ext cx="2294770" cy="1095144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ja-JP" altLang="en-US" sz="8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◆</a:t>
              </a:r>
              <a:r>
                <a:rPr kumimoji="1"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不登校の子どもの家庭に対して、訪問教育</a:t>
              </a:r>
              <a:endPara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相談員</a:t>
              </a:r>
              <a:r>
                <a:rPr kumimoji="1" lang="en-US" altLang="ja-JP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12</a:t>
              </a:r>
              <a:r>
                <a:rPr kumimoji="1"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名が訪問し、子どもや保護者の</a:t>
              </a:r>
              <a:endPara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孤立感を解消</a:t>
              </a:r>
              <a:endPara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endPara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＜</a:t>
              </a:r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支援対象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＞</a:t>
              </a:r>
              <a:r>
                <a:rPr kumimoji="1" lang="en-US" altLang="ja-JP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126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家庭</a:t>
              </a:r>
              <a:r>
                <a:rPr kumimoji="1" lang="en-US" altLang="ja-JP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130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</a:t>
              </a:r>
              <a:endParaRPr kumimoji="1" lang="en-US" altLang="ja-JP" sz="7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＜訪問回数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＞</a:t>
              </a:r>
              <a:r>
                <a:rPr kumimoji="1" lang="en-US" altLang="ja-JP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3,150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回（うち面会実現は</a:t>
              </a:r>
              <a:r>
                <a:rPr kumimoji="1" lang="en-US" altLang="ja-JP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1,846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回</a:t>
              </a:r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）</a:t>
              </a:r>
              <a:endParaRPr kumimoji="1" lang="en-US" altLang="ja-JP" sz="7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＜子どもたちの姿＞</a:t>
              </a:r>
              <a:endParaRPr kumimoji="1" lang="en-US" altLang="ja-JP" sz="7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・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徐々に登校日数が増えたことで、保護者の子どもへ</a:t>
              </a:r>
              <a:endParaRPr kumimoji="1" lang="en-US" altLang="ja-JP" sz="7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かかわる姿勢も変化し、親子関係が改善した。</a:t>
              </a:r>
              <a:endParaRPr kumimoji="1" lang="en-US" altLang="ja-JP" sz="7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・昨年度卒業した生徒が、進学先の毎週２回のスクー</a:t>
              </a:r>
              <a:endParaRPr kumimoji="1" lang="en-US" altLang="ja-JP" sz="7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リングに通うことが</a:t>
              </a:r>
              <a:r>
                <a:rPr kumimoji="1"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できている</a:t>
              </a:r>
              <a:r>
                <a:rPr kumimoji="1"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。</a:t>
              </a:r>
              <a:endParaRPr lang="en-US" altLang="ja-JP" sz="7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340755" y="3272030"/>
              <a:ext cx="2292869" cy="279868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900" kern="1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困難</a:t>
              </a:r>
              <a:r>
                <a:rPr lang="ja-JP" altLang="en-US" sz="9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を抱える子どもたちへの支援</a:t>
              </a:r>
              <a:endParaRPr lang="en-US" altLang="ja-JP" sz="9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ja-JP" sz="7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7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自己評価Ａ、学識評価Ａ</a:t>
              </a:r>
              <a:r>
                <a:rPr lang="en-US" altLang="ja-JP" sz="7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】</a:t>
              </a:r>
              <a:endParaRPr lang="ja-JP" altLang="en-US" sz="7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2249563" y="4669300"/>
              <a:ext cx="2575749" cy="1157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en-US" altLang="ja-JP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【</a:t>
              </a:r>
              <a:r>
                <a:rPr kumimoji="1" lang="ja-JP" altLang="en-US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そのほか、</a:t>
              </a:r>
              <a:r>
                <a:rPr kumimoji="1" lang="ja-JP" altLang="en-US" sz="75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令和３年度</a:t>
              </a:r>
              <a:r>
                <a:rPr kumimoji="1" lang="ja-JP" altLang="en-US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の取組</a:t>
              </a:r>
              <a:r>
                <a:rPr kumimoji="1" lang="en-US" altLang="ja-JP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】</a:t>
              </a: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○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日本語指導員及び日本語指導教員が、日本語指導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の必要な子どもに対し、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訪問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指導を実施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（</a:t>
              </a:r>
              <a:r>
                <a:rPr lang="en-US" altLang="ja-JP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R2:113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名→</a:t>
              </a:r>
              <a:r>
                <a:rPr lang="en-US" altLang="ja-JP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R3:129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名）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endParaRPr kumimoji="1"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lang="en-US" altLang="ja-JP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ja-JP" sz="750" kern="1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令和</a:t>
              </a:r>
              <a:r>
                <a:rPr lang="ja-JP" altLang="en-US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４</a:t>
              </a:r>
              <a:r>
                <a:rPr lang="ja-JP" altLang="ja-JP" sz="750" kern="1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年度</a:t>
              </a:r>
              <a:r>
                <a:rPr lang="ja-JP" altLang="en-US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の主な計画</a:t>
              </a:r>
              <a:r>
                <a:rPr lang="en-US" altLang="ja-JP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】</a:t>
              </a: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○教室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に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入れなくても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学習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できるように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、引き続き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小学校にサポートルームを設置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○各区の適応指導教室で、小学生のみを対象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とした活動の場を新設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○清水三保第二小に日本語指導教室を新設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8667835" y="917549"/>
            <a:ext cx="2475800" cy="2904605"/>
            <a:chOff x="-48253" y="3274396"/>
            <a:chExt cx="2475800" cy="2923093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61815" y="3274396"/>
              <a:ext cx="2292708" cy="3362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900" kern="1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特別</a:t>
              </a:r>
              <a:r>
                <a:rPr lang="ja-JP" altLang="en-US" sz="9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支援教育の推進</a:t>
              </a:r>
              <a:endParaRPr lang="en-US" altLang="ja-JP" sz="9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ja-JP" sz="7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7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自己評価Ａ、学識評価Ａ</a:t>
              </a:r>
              <a:r>
                <a:rPr lang="en-US" altLang="ja-JP" sz="7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】</a:t>
              </a:r>
              <a:endParaRPr lang="ja-JP" altLang="en-US" sz="7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-48253" y="4943060"/>
              <a:ext cx="2475800" cy="1254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en-US" altLang="ja-JP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【</a:t>
              </a:r>
              <a:r>
                <a:rPr kumimoji="1" lang="ja-JP" altLang="en-US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そのほか、</a:t>
              </a:r>
              <a:r>
                <a:rPr kumimoji="1" lang="ja-JP" altLang="en-US" sz="75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令和３年度</a:t>
              </a:r>
              <a:r>
                <a:rPr kumimoji="1" lang="ja-JP" altLang="en-US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の取組</a:t>
              </a:r>
              <a:r>
                <a:rPr kumimoji="1" lang="en-US" altLang="ja-JP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】</a:t>
              </a: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○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医療的ケアが必要な子どもに対し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、看護師を配置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（</a:t>
              </a:r>
              <a:r>
                <a:rPr lang="en-US" altLang="ja-JP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R2:1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名→</a:t>
              </a:r>
              <a:r>
                <a:rPr lang="en-US" altLang="ja-JP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R3:2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名）</a:t>
              </a:r>
              <a:endParaRPr lang="ja-JP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endParaRPr kumimoji="1"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lang="en-US" altLang="ja-JP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ja-JP" sz="750" kern="1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令和</a:t>
              </a:r>
              <a:r>
                <a:rPr lang="ja-JP" altLang="en-US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４</a:t>
              </a:r>
              <a:r>
                <a:rPr lang="ja-JP" altLang="ja-JP" sz="750" kern="1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年度</a:t>
              </a:r>
              <a:r>
                <a:rPr lang="ja-JP" altLang="en-US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の主な計画</a:t>
              </a:r>
              <a:r>
                <a:rPr lang="en-US" altLang="ja-JP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】</a:t>
              </a: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○自閉症・情緒障害学級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に非常勤講師を配置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　（</a:t>
              </a:r>
              <a:r>
                <a:rPr lang="en-US" altLang="ja-JP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R3: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６名→</a:t>
              </a:r>
              <a:r>
                <a:rPr lang="en-US" altLang="ja-JP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R4:10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名）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○医療的ケアが必要な子どもに対し、看護師を配置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（</a:t>
              </a:r>
              <a:r>
                <a:rPr lang="en-US" altLang="ja-JP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R3:</a:t>
              </a:r>
              <a:r>
                <a:rPr lang="en-US" altLang="ja-JP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2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名→</a:t>
              </a:r>
              <a:r>
                <a:rPr lang="en-US" altLang="ja-JP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R4:</a:t>
              </a:r>
              <a:r>
                <a:rPr lang="en-US" altLang="ja-JP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6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名）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○西奈南小学校に通級指導教室を新設</a:t>
              </a:r>
              <a:endParaRPr lang="ja-JP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63775" y="3646521"/>
              <a:ext cx="2290749" cy="131243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ja-JP" altLang="en-US" sz="8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◆６校の自閉症・情緒障害学級へ非常勤講師を</a:t>
              </a:r>
              <a:endParaRPr lang="en-US" altLang="ja-JP" sz="8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l"/>
              <a:r>
                <a:rPr lang="ja-JP" altLang="en-US" sz="8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配置し</a:t>
              </a:r>
              <a:r>
                <a:rPr lang="ja-JP" altLang="en-US" sz="8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en-US" sz="8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学習指導を充実</a:t>
              </a:r>
              <a:endParaRPr lang="en-US" altLang="ja-JP" sz="8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l"/>
              <a:r>
                <a:rPr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　　　　　　　　</a:t>
              </a:r>
              <a:endParaRPr lang="en-US" altLang="ja-JP" sz="7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l"/>
              <a:r>
                <a:rPr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＜子どもたち</a:t>
              </a:r>
              <a:r>
                <a:rPr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の姿＞ </a:t>
              </a:r>
              <a:r>
                <a:rPr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　　　　　　　　　　　　　　</a:t>
              </a:r>
              <a:endParaRPr lang="en-US" altLang="ja-JP" sz="7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marL="66040" indent="-66040"/>
              <a:r>
                <a:rPr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・手先が器用でない児童が</a:t>
              </a:r>
              <a:endParaRPr lang="en-US" altLang="ja-JP" sz="7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marL="66040" indent="-66040"/>
              <a:r>
                <a:rPr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顕微鏡を使用する際に、</a:t>
              </a:r>
              <a:endParaRPr lang="en-US" altLang="ja-JP" sz="7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marL="66040" indent="-66040"/>
              <a:r>
                <a:rPr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非常勤講師の手助けにより、</a:t>
              </a:r>
              <a:endParaRPr lang="en-US" altLang="ja-JP" sz="7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marL="66040" indent="-66040"/>
              <a:r>
                <a:rPr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安心して交流学級の授業に参加</a:t>
              </a:r>
              <a:r>
                <a:rPr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できた</a:t>
              </a:r>
              <a:r>
                <a:rPr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。</a:t>
              </a:r>
              <a:endParaRPr lang="en-US" altLang="ja-JP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marL="66040" indent="-66040"/>
              <a:r>
                <a:rPr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・気持ちが安定しないときに寄り添い、話を聞く時間を取ることができるので、児童は集中して学習に向かうこと</a:t>
              </a:r>
              <a:r>
                <a:rPr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ができる</a:t>
              </a:r>
              <a:r>
                <a:rPr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。</a:t>
              </a:r>
              <a:endParaRPr lang="ja-JP" altLang="en-US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11836400" y="20720"/>
            <a:ext cx="27134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令和４年度</a:t>
            </a:r>
            <a:r>
              <a:rPr kumimoji="1" lang="ja-JP" altLang="en-US" sz="7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静岡市教育委員会点検・評価</a:t>
            </a:r>
            <a:r>
              <a:rPr kumimoji="1" lang="ja-JP" altLang="en-US" sz="7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報告書のご紹介</a:t>
            </a:r>
            <a:endParaRPr kumimoji="1" lang="ja-JP" altLang="en-US" sz="7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8668049" y="4205830"/>
            <a:ext cx="2600685" cy="2971287"/>
            <a:chOff x="4455153" y="3269683"/>
            <a:chExt cx="2600685" cy="2971287"/>
          </a:xfrm>
        </p:grpSpPr>
        <p:sp>
          <p:nvSpPr>
            <p:cNvPr id="11" name="テキスト ボックス 11"/>
            <p:cNvSpPr txBox="1"/>
            <p:nvPr/>
          </p:nvSpPr>
          <p:spPr>
            <a:xfrm>
              <a:off x="4568839" y="3269683"/>
              <a:ext cx="2288876" cy="31244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900" kern="1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地域</a:t>
              </a:r>
              <a:r>
                <a:rPr lang="ja-JP" altLang="en-US" sz="9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学校協働活動推進事業</a:t>
              </a:r>
              <a:endParaRPr lang="en-US" altLang="ja-JP" sz="9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ja-JP" sz="7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7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自己評価Ａ、学識評価Ａ</a:t>
              </a:r>
              <a:r>
                <a:rPr lang="en-US" altLang="ja-JP" sz="7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】</a:t>
              </a:r>
              <a:endParaRPr lang="ja-JP" altLang="en-US" sz="7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455153" y="5109891"/>
              <a:ext cx="2600685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en-US" altLang="ja-JP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【</a:t>
              </a:r>
              <a:r>
                <a:rPr kumimoji="1" lang="ja-JP" altLang="en-US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そのほか、</a:t>
              </a:r>
              <a:r>
                <a:rPr kumimoji="1" lang="ja-JP" altLang="en-US" sz="75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令和３年度</a:t>
              </a:r>
              <a:r>
                <a:rPr kumimoji="1" lang="ja-JP" altLang="en-US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の取組</a:t>
              </a:r>
              <a:r>
                <a:rPr kumimoji="1" lang="en-US" altLang="ja-JP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】</a:t>
              </a: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○放課後子ども教室と放課後児童クラブ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を一体的に</a:t>
              </a:r>
              <a:endParaRPr kumimoji="1" lang="en-US" altLang="ja-JP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実施</a:t>
              </a:r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し、放課後の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子どもの居場所づくりを確保</a:t>
              </a:r>
              <a:endParaRPr kumimoji="1" lang="en-US" altLang="ja-JP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（</a:t>
              </a:r>
              <a:r>
                <a:rPr kumimoji="1" lang="en-US" altLang="ja-JP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R2:67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校→</a:t>
              </a:r>
              <a:r>
                <a:rPr kumimoji="1" lang="en-US" altLang="ja-JP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R3:69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校）</a:t>
              </a:r>
              <a:endParaRPr kumimoji="1"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endParaRPr kumimoji="1" lang="en-US" altLang="ja-JP" sz="75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just"/>
              <a:r>
                <a:rPr lang="en-US" altLang="ja-JP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ja-JP" sz="750" kern="1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令和</a:t>
              </a:r>
              <a:r>
                <a:rPr lang="ja-JP" altLang="en-US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４</a:t>
              </a:r>
              <a:r>
                <a:rPr lang="ja-JP" altLang="ja-JP" sz="750" kern="1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年度</a:t>
              </a:r>
              <a:r>
                <a:rPr lang="ja-JP" altLang="en-US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の計画</a:t>
              </a:r>
              <a:r>
                <a:rPr lang="en-US" altLang="ja-JP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】</a:t>
              </a: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○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“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学校・地域 ひとつなぎ”コーディネーター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養成講座を引き続き実施し、学校と地域の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連携・協働活動を推進する人材を育成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4568839" y="3610873"/>
              <a:ext cx="2288875" cy="1491027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ja-JP" altLang="en-US" sz="8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◆</a:t>
              </a:r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「学校応援団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」と「</a:t>
              </a:r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放課後子ども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教室</a:t>
              </a:r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」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</a:t>
              </a:r>
              <a:endPara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l"/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一体化</a:t>
              </a:r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し、学校と地域の連携・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協働を推進</a:t>
              </a:r>
              <a:endPara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10208864" y="600544"/>
            <a:ext cx="4051513" cy="200055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（評価基準　Ｓ</a:t>
            </a:r>
            <a:r>
              <a:rPr kumimoji="1" lang="en-US" altLang="ja-JP" sz="7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  <a:r>
              <a:rPr kumimoji="1" lang="ja-JP" altLang="en-US" sz="7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目標以上の成果　Ａ</a:t>
            </a:r>
            <a:r>
              <a:rPr kumimoji="1" lang="en-US" altLang="ja-JP" sz="7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  <a:r>
              <a:rPr kumimoji="1" lang="ja-JP" altLang="en-US" sz="7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目標どおりの成果　Ｂ</a:t>
            </a:r>
            <a:r>
              <a:rPr kumimoji="1" lang="en-US" altLang="ja-JP" sz="7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  <a:r>
              <a:rPr kumimoji="1" lang="ja-JP" altLang="en-US" sz="7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目標以下の成果　Ｃ</a:t>
            </a:r>
            <a:r>
              <a:rPr kumimoji="1" lang="en-US" altLang="ja-JP" sz="7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  <a:r>
              <a:rPr kumimoji="1" lang="ja-JP" altLang="en-US" sz="7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成果なし）</a:t>
            </a:r>
            <a:endParaRPr kumimoji="1" lang="en-US" altLang="ja-JP" sz="7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1386905" y="4205350"/>
            <a:ext cx="2555690" cy="2803443"/>
            <a:chOff x="6709968" y="3242351"/>
            <a:chExt cx="2555690" cy="2803443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6709968" y="4914715"/>
              <a:ext cx="2555690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en-US" altLang="ja-JP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【</a:t>
              </a:r>
              <a:r>
                <a:rPr kumimoji="1" lang="ja-JP" altLang="en-US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そのほか、</a:t>
              </a:r>
              <a:r>
                <a:rPr kumimoji="1" lang="ja-JP" altLang="en-US" sz="75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令和３年度</a:t>
              </a:r>
              <a:r>
                <a:rPr kumimoji="1" lang="ja-JP" altLang="en-US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の取組</a:t>
              </a:r>
              <a:r>
                <a:rPr kumimoji="1" lang="en-US" altLang="ja-JP" sz="7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】</a:t>
              </a: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○情報教育支援室を新設</a:t>
              </a:r>
              <a:endParaRPr kumimoji="1" lang="en-US" altLang="ja-JP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○ＩＣＴ支援員</a:t>
              </a:r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による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学校訪問</a:t>
              </a:r>
              <a:endParaRPr kumimoji="1" lang="en-US" altLang="ja-JP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○休校となった学級などで</a:t>
              </a:r>
              <a:r>
                <a:rPr kumimoji="1"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遠隔授業を</a:t>
              </a:r>
              <a:r>
                <a:rPr kumimoji="1" lang="ja-JP" altLang="en-US" sz="75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実施</a:t>
              </a:r>
              <a:endParaRPr kumimoji="1" lang="en-US" altLang="ja-JP" sz="7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endParaRPr kumimoji="1" lang="en-US" altLang="ja-JP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just"/>
              <a:r>
                <a:rPr lang="en-US" altLang="ja-JP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ja-JP" sz="750" kern="1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令和</a:t>
              </a:r>
              <a:r>
                <a:rPr lang="ja-JP" altLang="en-US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４</a:t>
              </a:r>
              <a:r>
                <a:rPr lang="ja-JP" altLang="ja-JP" sz="750" kern="1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年度</a:t>
              </a:r>
              <a:r>
                <a:rPr lang="ja-JP" altLang="en-US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の計画</a:t>
              </a:r>
              <a:r>
                <a:rPr lang="en-US" altLang="ja-JP" sz="75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】</a:t>
              </a: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○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小・中学校全学年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への１人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１台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端末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の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整備完了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○静岡市ＧＩＧＡスクール運営支援センター新設</a:t>
              </a:r>
              <a:endParaRPr lang="en-US" altLang="ja-JP" sz="75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○ＩＣＴ支援員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による</a:t>
              </a:r>
              <a:r>
                <a:rPr lang="ja-JP" altLang="en-US" sz="750" kern="1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学校訪問の継続実施</a:t>
              </a:r>
              <a:r>
                <a:rPr lang="ja-JP" altLang="en-US" sz="7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endParaRPr lang="en-US" altLang="ja-JP" sz="7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6832587" y="3591122"/>
              <a:ext cx="2286098" cy="133380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◆子どもの</a:t>
              </a:r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学習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状況に応じた、より効果的な</a:t>
              </a:r>
              <a:endPara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指導</a:t>
              </a:r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のため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の環境を整備</a:t>
              </a:r>
              <a:endParaRPr lang="en-US" altLang="ja-JP" sz="8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8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　　　　　　　　　　</a:t>
              </a:r>
              <a:r>
                <a:rPr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＜</a:t>
              </a:r>
              <a:r>
                <a:rPr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子どもたちの姿</a:t>
              </a:r>
              <a:r>
                <a:rPr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＞</a:t>
              </a:r>
              <a:endParaRPr lang="en-US" altLang="ja-JP" sz="7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marL="66040" indent="-66040"/>
              <a:r>
                <a:rPr lang="ja-JP" altLang="en-US" sz="700" kern="1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　　　　　　　　　　・</a:t>
              </a:r>
              <a:r>
                <a:rPr lang="ja-JP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話し合う</a:t>
              </a:r>
              <a:r>
                <a:rPr lang="ja-JP" altLang="ja-JP" sz="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前に、お互い</a:t>
              </a:r>
              <a:r>
                <a:rPr lang="ja-JP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</a:t>
              </a:r>
              <a:endParaRPr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66040" indent="-66040"/>
              <a:r>
                <a:rPr lang="ja-JP" altLang="en-US" sz="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　　</a:t>
              </a:r>
              <a:r>
                <a:rPr lang="ja-JP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児童</a:t>
              </a:r>
              <a:r>
                <a:rPr lang="ja-JP" altLang="ja-JP" sz="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生徒が意見を</a:t>
              </a:r>
              <a:r>
                <a:rPr lang="ja-JP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短時間</a:t>
              </a:r>
              <a:endParaRPr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66040" indent="-66040"/>
              <a:r>
                <a:rPr lang="ja-JP" altLang="en-US" sz="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　　</a:t>
              </a:r>
              <a:r>
                <a:rPr lang="ja-JP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</a:t>
              </a:r>
              <a:r>
                <a:rPr lang="ja-JP" altLang="ja-JP" sz="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共有できている状態</a:t>
              </a:r>
              <a:r>
                <a:rPr lang="ja-JP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</a:t>
              </a:r>
              <a:endParaRPr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66040" indent="-66040"/>
              <a:r>
                <a:rPr lang="ja-JP" altLang="en-US" sz="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　　</a:t>
              </a:r>
              <a:r>
                <a:rPr lang="ja-JP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</a:t>
              </a:r>
              <a:r>
                <a:rPr lang="ja-JP" altLang="ja-JP" sz="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で、話し合いに十分</a:t>
              </a:r>
              <a:r>
                <a:rPr lang="ja-JP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</a:t>
              </a:r>
              <a:endParaRPr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66040" indent="-66040"/>
              <a:r>
                <a:rPr lang="ja-JP" altLang="en-US" sz="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　　</a:t>
              </a:r>
              <a:r>
                <a:rPr lang="ja-JP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時間を</a:t>
              </a:r>
              <a:r>
                <a:rPr lang="ja-JP" altLang="en-US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かけられる</a:t>
              </a:r>
              <a:r>
                <a:rPr lang="ja-JP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。</a:t>
              </a:r>
              <a:endParaRPr lang="en-US" altLang="ja-JP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 </a:t>
              </a:r>
              <a:endParaRPr lang="en-US" altLang="ja-JP" sz="7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700" kern="1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・</a:t>
              </a:r>
              <a:r>
                <a:rPr lang="ja-JP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言葉</a:t>
              </a:r>
              <a:r>
                <a:rPr lang="ja-JP" altLang="ja-JP" sz="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による説明が苦手な児童生徒も主体的に話し合い</a:t>
              </a:r>
              <a:r>
                <a:rPr lang="ja-JP" altLang="ja-JP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</a:t>
              </a:r>
              <a:r>
                <a:rPr lang="ja-JP" altLang="en-US" sz="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参加することが</a:t>
              </a:r>
              <a:r>
                <a:rPr lang="ja-JP" altLang="en-US" sz="7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できる。</a:t>
              </a:r>
              <a:endPara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" name="テキスト ボックス 11"/>
            <p:cNvSpPr txBox="1"/>
            <p:nvPr/>
          </p:nvSpPr>
          <p:spPr>
            <a:xfrm>
              <a:off x="6833010" y="3242351"/>
              <a:ext cx="2294774" cy="311049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900" kern="1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学校</a:t>
              </a:r>
              <a:r>
                <a:rPr lang="ja-JP" altLang="en-US" sz="9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教育におけるＩＣＴの活用</a:t>
              </a:r>
              <a:endParaRPr lang="en-US" altLang="ja-JP" sz="9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ja-JP" sz="7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700" kern="1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自己評価Ａ、学識評価Ａ</a:t>
              </a:r>
              <a:r>
                <a:rPr lang="en-US" altLang="ja-JP" sz="700" kern="1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  <a:cs typeface="Times New Roman" panose="02020603050405020304" pitchFamily="18" charset="0"/>
                </a:rPr>
                <a:t>】</a:t>
              </a:r>
              <a:endParaRPr lang="ja-JP" altLang="en-US" sz="700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 rot="20812950">
            <a:off x="104612" y="13331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accent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静岡市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94082">
            <a:off x="6528566" y="207644"/>
            <a:ext cx="1377738" cy="132951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69015" y="206736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教育委員会のつうしんぼ</a:t>
            </a:r>
          </a:p>
        </p:txBody>
      </p:sp>
      <p:sp>
        <p:nvSpPr>
          <p:cNvPr id="37" name="テキスト ボックス 50"/>
          <p:cNvSpPr txBox="1"/>
          <p:nvPr/>
        </p:nvSpPr>
        <p:spPr>
          <a:xfrm>
            <a:off x="1676224" y="1156311"/>
            <a:ext cx="4719600" cy="985784"/>
          </a:xfrm>
          <a:prstGeom prst="rect">
            <a:avLst/>
          </a:prstGeom>
          <a:noFill/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04775" algn="just"/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本市では「第２期静岡市教育振興基本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計画（</a:t>
            </a:r>
            <a:r>
              <a:rPr lang="en-US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１）」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を策定し、これからの社会を生き抜く力を持った「たくましくしなやかな子どもたち」を育てるために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、多くの事業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を展開しています。</a:t>
            </a: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104775" algn="just"/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これらの事業は、学識経験者などのご協力のもと、毎年、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点検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及び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評価を行っており、公表もして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います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。いわば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、教育委員会がいただく「つうしんぼ」です。ここでは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、その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内容を一部ご紹介します。</a:t>
            </a: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9" name="テキスト ボックス 50"/>
          <p:cNvSpPr txBox="1"/>
          <p:nvPr/>
        </p:nvSpPr>
        <p:spPr>
          <a:xfrm>
            <a:off x="60488" y="2908605"/>
            <a:ext cx="2520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09625" indent="-809625" algn="just"/>
            <a:r>
              <a:rPr lang="ja-JP" altLang="en-US" sz="9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＜</a:t>
            </a:r>
            <a:r>
              <a:rPr lang="ja-JP" altLang="en-US" sz="9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方向性１＞知・徳・体のバランスがとれ、</a:t>
            </a:r>
            <a:endParaRPr lang="en-US" altLang="ja-JP" sz="900" kern="1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809625" indent="-809625" algn="just"/>
            <a:r>
              <a:rPr lang="ja-JP" altLang="en-US" sz="9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9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9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sz="9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社会の変化にも対応できる力を</a:t>
            </a:r>
            <a:endParaRPr lang="en-US" altLang="ja-JP" sz="900" kern="1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809625" indent="-809625" algn="just"/>
            <a:r>
              <a:rPr lang="en-US" altLang="ja-JP" sz="9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9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           </a:t>
            </a:r>
            <a:r>
              <a:rPr lang="ja-JP" altLang="en-US" sz="9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持った子どもたちを育てる</a:t>
            </a:r>
            <a:endParaRPr lang="en-US" sz="9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65886" y="9478693"/>
            <a:ext cx="13646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50"/>
          <p:cNvSpPr txBox="1"/>
          <p:nvPr/>
        </p:nvSpPr>
        <p:spPr>
          <a:xfrm>
            <a:off x="146117" y="9601019"/>
            <a:ext cx="6685701" cy="361638"/>
          </a:xfrm>
          <a:prstGeom prst="rect">
            <a:avLst/>
          </a:prstGeom>
          <a:noFill/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１）</a:t>
            </a: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平成</a:t>
            </a:r>
            <a:r>
              <a:rPr lang="en-US" altLang="ja-JP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27(2015)</a:t>
            </a: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年度から令和４</a:t>
            </a:r>
            <a:r>
              <a:rPr lang="en-US" altLang="ja-JP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(2022)</a:t>
            </a: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年度までの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８年間の計画。</a:t>
            </a: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認定こども園、幼稚園、保育所、小学校、中学校、高等学校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   </a:t>
            </a:r>
            <a:endParaRPr lang="en-US" altLang="ja-JP" sz="8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           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中心</a:t>
            </a:r>
            <a:r>
              <a:rPr lang="ja-JP" altLang="en-US" sz="8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として、子どもたちを取り巻く家庭や地域社会、これらを支える行政を含めた教育に関わる</a:t>
            </a:r>
            <a:r>
              <a:rPr lang="ja-JP" altLang="en-US" sz="8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取組を計画しています。</a:t>
            </a:r>
            <a:endParaRPr lang="en-US" altLang="ja-JP" sz="8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35756" y="2230972"/>
            <a:ext cx="771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indent="-123825" algn="just"/>
            <a:r>
              <a:rPr lang="ja-JP" altLang="en-US" sz="1200" kern="1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「たくましくしなやかな子どもたち</a:t>
            </a:r>
            <a:r>
              <a:rPr lang="ja-JP" altLang="en-US" sz="1200" kern="100" dirty="0" smtClean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」を育てるための</a:t>
            </a:r>
            <a:r>
              <a:rPr lang="ja-JP" altLang="en-US" sz="1200" kern="100" dirty="0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令和３年度静岡市教育委員会の取組</a:t>
            </a:r>
            <a:endParaRPr lang="en-US" altLang="ja-JP" sz="2000" kern="100" dirty="0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502876" y="197423"/>
            <a:ext cx="4278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indent="-123825" algn="just"/>
            <a:r>
              <a:rPr lang="ja-JP" altLang="en-US" sz="2000" kern="100" dirty="0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令和４年度点検・評価報告書より</a:t>
            </a:r>
            <a:endParaRPr lang="en-US" altLang="ja-JP" sz="2000" kern="100" dirty="0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45" name="テキスト ボックス 50"/>
          <p:cNvSpPr txBox="1"/>
          <p:nvPr/>
        </p:nvSpPr>
        <p:spPr>
          <a:xfrm>
            <a:off x="8435968" y="8838750"/>
            <a:ext cx="5018098" cy="460219"/>
          </a:xfrm>
          <a:prstGeom prst="rect">
            <a:avLst/>
          </a:prstGeom>
          <a:noFill/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今年度は、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令和３年度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事業について点検・評価を行い、市議会９月議会で報告しました。</a:t>
            </a: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過去の報告書も含め、市ホームページで公開しています。</a:t>
            </a: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http://city.shizuoka.lg.jp/000_006596.html</a:t>
            </a: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18" y="936000"/>
            <a:ext cx="1434245" cy="1175098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55906" y="3469003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学力向上</a:t>
            </a:r>
            <a:endParaRPr kumimoji="1" lang="ja-JP" altLang="en-US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48106" y="3621907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学力向上支援策の推進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学校図書館の機能強化と図書館における学校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への支援の充実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5588" y="4100555"/>
            <a:ext cx="12586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豊かな心・感性の育成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48106" y="4237641"/>
            <a:ext cx="2339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〇道徳教育の充実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人権教育や生命を大切にする教育の推進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南アルプスユネスコエコパーク井川自然の家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の活用推進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おらが郷両河内コミュニティ体験事業の推進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清水和田島自然の家長寿命化事業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子ども読書活動の推進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5647" y="5201876"/>
            <a:ext cx="1107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健やかな体づくり</a:t>
            </a:r>
            <a:endParaRPr kumimoji="1" lang="ja-JP" altLang="en-US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92393" y="5337724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体力向上支援策の推進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薬物乱用防止教育の推進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〇保健教育等の充実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7408" y="5936868"/>
            <a:ext cx="21435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一人ひとりのニーズに対応した教育・支援</a:t>
            </a:r>
            <a:endParaRPr kumimoji="1" lang="ja-JP" altLang="en-US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05677" y="6071835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こころのケアの推進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特別支援教育の推進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困難を抱える子どもたちへの支援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5647" y="6535113"/>
            <a:ext cx="22862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静岡市民を育てる教育（シチズンシップ教育）</a:t>
            </a:r>
            <a:endParaRPr kumimoji="1" lang="ja-JP" altLang="en-US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75705" y="6671864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副読本（しずおかだいすき、わがまち静岡）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の活用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豊富な社会資源を活用した郷土を知る教育へ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の取組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お茶で学ぶ静岡型人材の育成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しずおか学の推進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4146" y="7520799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社会の変化に対応する教育</a:t>
            </a:r>
            <a:endParaRPr kumimoji="1" lang="ja-JP" altLang="en-US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79091" y="7649350"/>
            <a:ext cx="203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情報モラル教育の推進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英語力の向上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ユネスコスクール活動の推進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豊富な自然を活かした環境教育の推進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4146" y="8228687"/>
            <a:ext cx="1415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特色ある幼児教育の推進</a:t>
            </a:r>
            <a:endParaRPr kumimoji="1" lang="ja-JP" altLang="en-US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89350" y="8374663"/>
            <a:ext cx="10054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幼児教育の推進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0488" y="8627218"/>
            <a:ext cx="1620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◇特色ある高等学校教育の推進</a:t>
            </a:r>
            <a:endParaRPr kumimoji="1" lang="ja-JP" altLang="en-US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88350" y="8762152"/>
            <a:ext cx="1928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科学教育の推進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多様な教育ニーズ等への適切な対応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699344" y="3463606"/>
            <a:ext cx="1723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家庭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の連携による教育・支援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923160" y="3594950"/>
            <a:ext cx="1928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PTA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との連携の推進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早寝・早起き・朝ごはん教育の実践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699344" y="3964004"/>
            <a:ext cx="1723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◇地域との連携による教育・支援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919612" y="4104109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地域学校協働活動推進事業（学校応援団活動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の推進、放課後子ども対策の推進）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コミュニティ・スクールの推進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707916" y="5087329"/>
            <a:ext cx="1723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生涯学び続けられる環境の確保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917785" y="5229064"/>
            <a:ext cx="23391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社会教育の推進（生涯学習推進大綱に基づく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施策の推進）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社会教育の推進（図書館運営の充実）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社会教育の推進（文化の振興と発信）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社会教育の推進（スポーツ推進計画の推進）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375253" y="3465265"/>
            <a:ext cx="1210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質の高い人材の確保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581076" y="3609963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優秀な教員の採用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しずおか教師塾の運営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学校訪問の実施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376021" y="4063754"/>
            <a:ext cx="1620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教職員の資質向上と多忙解消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576516" y="4204692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教職員の実践的指導力を高める研修の推進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静岡型教職員多忙解消プログラムの推進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369630" y="4582353"/>
            <a:ext cx="1210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開かれた学校の運営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585193" y="4708948"/>
            <a:ext cx="1210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開かれた学校の運営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382164" y="4971801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学校間の連携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591978" y="5105203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静岡型小中一貫教育の推進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382164" y="5354216"/>
            <a:ext cx="1056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安心・安全の確保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591978" y="5486215"/>
            <a:ext cx="203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地域の実情を踏まえた防災教育の推進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通学路交通安全プログラムの推進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健康面での安心・安全の確保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自転車安全教育の推進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704426" y="4604335"/>
            <a:ext cx="18261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企業等との連携による教育・支援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917785" y="4745992"/>
            <a:ext cx="2339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地域・企業等と連携したキャリア教育の推進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民間企業等と連携した学習の充実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349161" y="6858880"/>
            <a:ext cx="13131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教育機会の均等の確保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556359" y="6989944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私立学校の振興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経済的な支援の実施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奨学金貸与事業の実施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奨学金給付事業の実施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セーフティネットの整備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非常勤講師を活用した複式授業の解消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357308" y="7848921"/>
            <a:ext cx="10054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学校の適正配置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567781" y="7986656"/>
            <a:ext cx="19287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小中学校適正規模・適正配置の推進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371762" y="8734940"/>
            <a:ext cx="10005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◇ＩＣＴ環境の整備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358469" y="8252822"/>
            <a:ext cx="26324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</a:t>
            </a:r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市アセットマネジメント方針に則った教育施設の整備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550420" y="8392745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学校施設の整備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学校給食施設の整備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585193" y="8876825"/>
            <a:ext cx="1723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学校教育におけるＩＣＴの活用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3" name="テキスト ボックス 50"/>
          <p:cNvSpPr txBox="1"/>
          <p:nvPr/>
        </p:nvSpPr>
        <p:spPr>
          <a:xfrm>
            <a:off x="2705194" y="2903349"/>
            <a:ext cx="2520000" cy="5092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809625" indent="-809625" algn="just">
              <a:defRPr sz="900" kern="1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defRPr>
            </a:lvl1pPr>
          </a:lstStyle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方向性２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＞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家庭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・地域との一層の連携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により、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 子ども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たちを育てる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4" name="テキスト ボックス 50"/>
          <p:cNvSpPr txBox="1"/>
          <p:nvPr/>
        </p:nvSpPr>
        <p:spPr>
          <a:xfrm>
            <a:off x="5365925" y="2908605"/>
            <a:ext cx="2520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809625" indent="-809625" algn="just">
              <a:defRPr sz="900" kern="1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defRPr>
            </a:lvl1pPr>
          </a:lstStyle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方向性３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＞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信頼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される学校づくりを進める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5" name="テキスト ボックス 50"/>
          <p:cNvSpPr txBox="1"/>
          <p:nvPr/>
        </p:nvSpPr>
        <p:spPr>
          <a:xfrm>
            <a:off x="5363214" y="6334442"/>
            <a:ext cx="2520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809625" indent="-809625" algn="just">
              <a:defRPr sz="900" kern="1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defRPr>
            </a:lvl1pPr>
          </a:lstStyle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方向性４＞良好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な教育環境の整備を進める</a:t>
            </a:r>
            <a:r>
              <a:rPr 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8439351" y="8466432"/>
            <a:ext cx="5849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kern="100" dirty="0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令和４年度点検・評価書はＨＰで公開しています</a:t>
            </a:r>
            <a:endParaRPr lang="en-US" altLang="ja-JP" sz="2000" kern="100" dirty="0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8710675" y="7371728"/>
            <a:ext cx="3722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indent="-123825" algn="just"/>
            <a:r>
              <a:rPr lang="ja-JP" altLang="en-US" sz="1200" kern="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学識経験者からのご意見</a:t>
            </a:r>
            <a:endParaRPr lang="en-US" altLang="ja-JP" sz="1200" kern="1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1538931" y="9495273"/>
            <a:ext cx="27494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静岡市教育委員会　教育総務課　教育政策係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kumimoji="1"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424-8701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静岡市清水区旭町６番８号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　</a:t>
            </a:r>
            <a:r>
              <a:rPr kumimoji="1"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054-354-2505</a:t>
            </a:r>
            <a:endParaRPr kumimoji="1" lang="ja-JP" altLang="en-US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08" name="直線コネクタ 107"/>
          <p:cNvCxnSpPr/>
          <p:nvPr/>
        </p:nvCxnSpPr>
        <p:spPr>
          <a:xfrm>
            <a:off x="115107" y="2630805"/>
            <a:ext cx="78341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テキスト ボックス 109"/>
          <p:cNvSpPr txBox="1"/>
          <p:nvPr/>
        </p:nvSpPr>
        <p:spPr>
          <a:xfrm>
            <a:off x="4814528" y="2602104"/>
            <a:ext cx="26468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点検・評価における　</a:t>
            </a:r>
            <a:r>
              <a:rPr kumimoji="1" lang="ja-JP" altLang="en-US" sz="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最重点事業、</a:t>
            </a:r>
            <a:r>
              <a:rPr kumimoji="1" lang="ja-JP" altLang="en-US" sz="800" dirty="0" smtClean="0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重点事業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99351" y="9027320"/>
            <a:ext cx="21152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地域ならではの特色ある取組（こども園との</a:t>
            </a:r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合同避難訓練）</a:t>
            </a:r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静岡型小中一貫教育の推進</a:t>
            </a:r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kumimoji="1" lang="ja-JP" altLang="en-US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917786" y="7348367"/>
            <a:ext cx="188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学級担任と</a:t>
            </a:r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GET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による</a:t>
            </a:r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授業風景</a:t>
            </a:r>
            <a:endParaRPr kumimoji="1"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英語力の向上</a:t>
            </a:r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9" name="図 108" descr="C:\Users\636015\Desktop\IMG_246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824" y="1471116"/>
            <a:ext cx="827976" cy="605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図 96"/>
          <p:cNvPicPr/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196" y="4855243"/>
            <a:ext cx="1822263" cy="1244601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テキスト ボックス 2"/>
          <p:cNvSpPr txBox="1"/>
          <p:nvPr/>
        </p:nvSpPr>
        <p:spPr>
          <a:xfrm>
            <a:off x="9858687" y="4829390"/>
            <a:ext cx="1253196" cy="119016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840"/>
              </a:lnSpc>
              <a:spcAft>
                <a:spcPts val="0"/>
              </a:spcAft>
            </a:pPr>
            <a:r>
              <a:rPr lang="ja-JP" sz="7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＜楽しい理由＞</a:t>
            </a:r>
          </a:p>
          <a:p>
            <a:pPr algn="just">
              <a:lnSpc>
                <a:spcPts val="840"/>
              </a:lnSpc>
              <a:spcAft>
                <a:spcPts val="0"/>
              </a:spcAft>
            </a:pPr>
            <a:r>
              <a:rPr lang="ja-JP" sz="7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・勉強も遊び</a:t>
            </a:r>
            <a:r>
              <a:rPr lang="ja-JP" sz="7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もできる。</a:t>
            </a:r>
            <a:endParaRPr lang="ja-JP" sz="7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lnSpc>
                <a:spcPts val="840"/>
              </a:lnSpc>
              <a:spcAft>
                <a:spcPts val="0"/>
              </a:spcAft>
            </a:pPr>
            <a:r>
              <a:rPr lang="ja-JP" sz="7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・クラスが違う子や他学年の子</a:t>
            </a:r>
            <a:r>
              <a:rPr lang="ja-JP" sz="7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</a:t>
            </a:r>
            <a:r>
              <a:rPr lang="ja-JP" altLang="en-US" sz="7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遊べる</a:t>
            </a:r>
            <a:r>
              <a:rPr lang="ja-JP" sz="7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。</a:t>
            </a:r>
            <a:endParaRPr lang="ja-JP" sz="7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lnSpc>
                <a:spcPts val="840"/>
              </a:lnSpc>
              <a:spcAft>
                <a:spcPts val="0"/>
              </a:spcAft>
            </a:pPr>
            <a:r>
              <a:rPr lang="ja-JP" sz="7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・スタッフさんが相談に乗って</a:t>
            </a:r>
            <a:r>
              <a:rPr lang="ja-JP" sz="7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くれる。</a:t>
            </a:r>
            <a:endParaRPr lang="ja-JP" sz="7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840"/>
              </a:lnSpc>
              <a:spcAft>
                <a:spcPts val="0"/>
              </a:spcAft>
            </a:pPr>
            <a:endParaRPr lang="en-US" altLang="ja-JP" sz="700" kern="100" dirty="0" smtClean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840"/>
              </a:lnSpc>
              <a:spcAft>
                <a:spcPts val="0"/>
              </a:spcAft>
            </a:pPr>
            <a:r>
              <a:rPr lang="ja-JP" sz="7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＜</a:t>
            </a:r>
            <a:r>
              <a:rPr lang="ja-JP" sz="7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楽しくない理由</a:t>
            </a:r>
            <a:r>
              <a:rPr lang="ja-JP" sz="7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＞</a:t>
            </a:r>
            <a:endParaRPr lang="ja-JP" sz="7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840"/>
              </a:lnSpc>
              <a:spcAft>
                <a:spcPts val="0"/>
              </a:spcAft>
            </a:pPr>
            <a:r>
              <a:rPr lang="ja-JP" sz="7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sz="7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同</a:t>
            </a:r>
            <a:r>
              <a:rPr lang="ja-JP" altLang="en-US" sz="7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じ</a:t>
            </a:r>
            <a:r>
              <a:rPr lang="ja-JP" sz="7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学年</a:t>
            </a:r>
            <a:r>
              <a:rPr lang="ja-JP" sz="7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の友達が</a:t>
            </a:r>
            <a:r>
              <a:rPr lang="ja-JP" sz="7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少ない。</a:t>
            </a:r>
            <a:endParaRPr lang="ja-JP" sz="7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01600" indent="-101600" algn="just">
              <a:lnSpc>
                <a:spcPts val="840"/>
              </a:lnSpc>
              <a:spcAft>
                <a:spcPts val="0"/>
              </a:spcAft>
            </a:pPr>
            <a:r>
              <a:rPr lang="ja-JP" sz="7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・休み時間でもできる遊びを</a:t>
            </a:r>
            <a:r>
              <a:rPr lang="ja-JP" sz="7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する。</a:t>
            </a:r>
            <a:endParaRPr lang="ja-JP" sz="7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13" name="図 112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8" b="3156"/>
          <a:stretch/>
        </p:blipFill>
        <p:spPr bwMode="auto">
          <a:xfrm>
            <a:off x="11639760" y="4888469"/>
            <a:ext cx="960019" cy="6811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086" y="7814081"/>
            <a:ext cx="1826990" cy="125348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219" y="6105656"/>
            <a:ext cx="1820614" cy="1259609"/>
          </a:xfrm>
          <a:prstGeom prst="rect">
            <a:avLst/>
          </a:prstGeom>
        </p:spPr>
      </p:pic>
      <p:sp>
        <p:nvSpPr>
          <p:cNvPr id="12" name="角丸四角形吹き出し 11"/>
          <p:cNvSpPr/>
          <p:nvPr/>
        </p:nvSpPr>
        <p:spPr>
          <a:xfrm>
            <a:off x="6847163" y="9423872"/>
            <a:ext cx="3740626" cy="569265"/>
          </a:xfrm>
          <a:prstGeom prst="wedgeRoundRectCallout">
            <a:avLst>
              <a:gd name="adj1" fmla="val -56838"/>
              <a:gd name="adj2" fmla="val 19596"/>
              <a:gd name="adj3" fmla="val 16667"/>
            </a:avLst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94257" y="9456666"/>
            <a:ext cx="36935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令和５（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2023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）年度から始まる第３期静岡市教育振興基本計画については、現在策定中です。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今後、パブコメを実施し、決定していきます。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38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10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2805</TotalTime>
  <Words>2092</Words>
  <Application>Microsoft Office PowerPoint</Application>
  <PresentationFormat>ユーザー設定</PresentationFormat>
  <Paragraphs>212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BIZ UDPゴシック</vt:lpstr>
      <vt:lpstr>BIZ UDゴシック</vt:lpstr>
      <vt:lpstr>HGP創英角ｺﾞｼｯｸUB</vt:lpstr>
      <vt:lpstr>HG丸ｺﾞｼｯｸM-PRO</vt:lpstr>
      <vt:lpstr>HG創英角ﾎﾟｯﾌﾟ体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378</cp:revision>
  <cp:lastPrinted>2022-11-16T01:24:50Z</cp:lastPrinted>
  <dcterms:created xsi:type="dcterms:W3CDTF">2021-02-24T07:56:28Z</dcterms:created>
  <dcterms:modified xsi:type="dcterms:W3CDTF">2022-11-17T01:41:38Z</dcterms:modified>
</cp:coreProperties>
</file>