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6858000" cy="9144000" type="screen4x3"/>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9900"/>
    <a:srgbClr val="008000"/>
    <a:srgbClr val="FF9966"/>
    <a:srgbClr val="FF99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37" autoAdjust="0"/>
    <p:restoredTop sz="94660"/>
  </p:normalViewPr>
  <p:slideViewPr>
    <p:cSldViewPr>
      <p:cViewPr varScale="1">
        <p:scale>
          <a:sx n="52" d="100"/>
          <a:sy n="52" d="100"/>
        </p:scale>
        <p:origin x="1932" y="78"/>
      </p:cViewPr>
      <p:guideLst>
        <p:guide orient="horz" pos="2880"/>
        <p:guide pos="216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Relationship Id="rId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viewProps" Target="viewProps.xml" /><Relationship Id="rId5" Type="http://schemas.openxmlformats.org/officeDocument/2006/relationships/presProps" Target="presProps.xml" /><Relationship Id="rId4" Type="http://schemas.openxmlformats.org/officeDocument/2006/relationships/notesMaster" Target="notesMasters/notesMaster1.xml" /><Relationship Id="rId9" Type="http://schemas.microsoft.com/office/2016/11/relationships/changesInfo" Target="changesInfos/changesInfo1.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Dan S7" userId="2ee88ec3c7776812" providerId="LiveId" clId="{CD6D6200-0B3A-48AD-8EB5-B9F6649BAA6C}"/>
    <pc:docChg chg="modSld">
      <pc:chgData name="DanDan S7" userId="2ee88ec3c7776812" providerId="LiveId" clId="{CD6D6200-0B3A-48AD-8EB5-B9F6649BAA6C}" dt="2023-05-30T02:30:44.600" v="16" actId="20577"/>
      <pc:docMkLst>
        <pc:docMk/>
      </pc:docMkLst>
      <pc:sldChg chg="modSp mod">
        <pc:chgData name="DanDan S7" userId="2ee88ec3c7776812" providerId="LiveId" clId="{CD6D6200-0B3A-48AD-8EB5-B9F6649BAA6C}" dt="2023-05-30T02:30:44.600" v="16" actId="20577"/>
        <pc:sldMkLst>
          <pc:docMk/>
          <pc:sldMk cId="2996043746" sldId="257"/>
        </pc:sldMkLst>
        <pc:spChg chg="mod">
          <ac:chgData name="DanDan S7" userId="2ee88ec3c7776812" providerId="LiveId" clId="{CD6D6200-0B3A-48AD-8EB5-B9F6649BAA6C}" dt="2023-05-30T02:30:44.600" v="16" actId="20577"/>
          <ac:spMkLst>
            <pc:docMk/>
            <pc:sldMk cId="2996043746" sldId="257"/>
            <ac:spMk id="24" creationId="{00000000-0000-0000-0000-000000000000}"/>
          </ac:spMkLst>
        </pc:spChg>
        <pc:spChg chg="mod">
          <ac:chgData name="DanDan S7" userId="2ee88ec3c7776812" providerId="LiveId" clId="{CD6D6200-0B3A-48AD-8EB5-B9F6649BAA6C}" dt="2023-05-30T02:22:29.314" v="9" actId="20577"/>
          <ac:spMkLst>
            <pc:docMk/>
            <pc:sldMk cId="2996043746" sldId="257"/>
            <ac:spMk id="35" creationId="{00000000-0000-0000-0000-000000000000}"/>
          </ac:spMkLst>
        </pc:spChg>
        <pc:graphicFrameChg chg="mod">
          <ac:chgData name="DanDan S7" userId="2ee88ec3c7776812" providerId="LiveId" clId="{CD6D6200-0B3A-48AD-8EB5-B9F6649BAA6C}" dt="2023-05-24T07:34:11.192" v="0" actId="1076"/>
          <ac:graphicFrameMkLst>
            <pc:docMk/>
            <pc:sldMk cId="2996043746" sldId="257"/>
            <ac:graphicFrameMk id="6"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2984871" cy="500935"/>
          </a:xfrm>
          <a:prstGeom prst="rect">
            <a:avLst/>
          </a:prstGeom>
        </p:spPr>
        <p:txBody>
          <a:bodyPr vert="horz" lIns="92312" tIns="46154" rIns="92312" bIns="461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703" y="2"/>
            <a:ext cx="2984871" cy="500935"/>
          </a:xfrm>
          <a:prstGeom prst="rect">
            <a:avLst/>
          </a:prstGeom>
        </p:spPr>
        <p:txBody>
          <a:bodyPr vert="horz" lIns="92312" tIns="46154" rIns="92312" bIns="46154" rtlCol="0"/>
          <a:lstStyle>
            <a:lvl1pPr algn="r">
              <a:defRPr sz="1200"/>
            </a:lvl1pPr>
          </a:lstStyle>
          <a:p>
            <a:fld id="{5F5B1A9B-0FBE-46EE-9D10-2AE239AAD762}" type="datetimeFigureOut">
              <a:rPr kumimoji="1" lang="ja-JP" altLang="en-US" smtClean="0"/>
              <a:t>2023/7/5</a:t>
            </a:fld>
            <a:endParaRPr kumimoji="1" lang="ja-JP" altLang="en-US"/>
          </a:p>
        </p:txBody>
      </p:sp>
      <p:sp>
        <p:nvSpPr>
          <p:cNvPr id="4" name="スライド イメージ プレースホルダー 3"/>
          <p:cNvSpPr>
            <a:spLocks noGrp="1" noRot="1" noChangeAspect="1"/>
          </p:cNvSpPr>
          <p:nvPr>
            <p:ph type="sldImg" idx="2"/>
          </p:nvPr>
        </p:nvSpPr>
        <p:spPr>
          <a:xfrm>
            <a:off x="2036763" y="752475"/>
            <a:ext cx="2814637" cy="3752850"/>
          </a:xfrm>
          <a:prstGeom prst="rect">
            <a:avLst/>
          </a:prstGeom>
          <a:noFill/>
          <a:ln w="12700">
            <a:solidFill>
              <a:prstClr val="black"/>
            </a:solidFill>
          </a:ln>
        </p:spPr>
        <p:txBody>
          <a:bodyPr vert="horz" lIns="92312" tIns="46154" rIns="92312" bIns="46154" rtlCol="0" anchor="ctr"/>
          <a:lstStyle/>
          <a:p>
            <a:endParaRPr lang="ja-JP" altLang="en-US"/>
          </a:p>
        </p:txBody>
      </p:sp>
      <p:sp>
        <p:nvSpPr>
          <p:cNvPr id="5" name="ノート プレースホルダー 4"/>
          <p:cNvSpPr>
            <a:spLocks noGrp="1"/>
          </p:cNvSpPr>
          <p:nvPr>
            <p:ph type="body" sz="quarter" idx="3"/>
          </p:nvPr>
        </p:nvSpPr>
        <p:spPr>
          <a:xfrm>
            <a:off x="688818" y="4758890"/>
            <a:ext cx="5510530" cy="4508421"/>
          </a:xfrm>
          <a:prstGeom prst="rect">
            <a:avLst/>
          </a:prstGeom>
        </p:spPr>
        <p:txBody>
          <a:bodyPr vert="horz" lIns="92312" tIns="46154" rIns="92312" bIns="461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516041"/>
            <a:ext cx="2984871" cy="500935"/>
          </a:xfrm>
          <a:prstGeom prst="rect">
            <a:avLst/>
          </a:prstGeom>
        </p:spPr>
        <p:txBody>
          <a:bodyPr vert="horz" lIns="92312" tIns="46154" rIns="92312" bIns="461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703" y="9516041"/>
            <a:ext cx="2984871" cy="500935"/>
          </a:xfrm>
          <a:prstGeom prst="rect">
            <a:avLst/>
          </a:prstGeom>
        </p:spPr>
        <p:txBody>
          <a:bodyPr vert="horz" lIns="92312" tIns="46154" rIns="92312" bIns="46154" rtlCol="0" anchor="b"/>
          <a:lstStyle>
            <a:lvl1pPr algn="r">
              <a:defRPr sz="1200"/>
            </a:lvl1pPr>
          </a:lstStyle>
          <a:p>
            <a:fld id="{CDB43CEB-2FFC-4976-A22B-4638CB286E7E}" type="slidenum">
              <a:rPr kumimoji="1" lang="ja-JP" altLang="en-US" smtClean="0"/>
              <a:t>‹#›</a:t>
            </a:fld>
            <a:endParaRPr kumimoji="1" lang="ja-JP" altLang="en-US"/>
          </a:p>
        </p:txBody>
      </p:sp>
    </p:spTree>
    <p:extLst>
      <p:ext uri="{BB962C8B-B14F-4D97-AF65-F5344CB8AC3E}">
        <p14:creationId xmlns:p14="http://schemas.microsoft.com/office/powerpoint/2010/main" val="33889729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36763" y="752475"/>
            <a:ext cx="2814637" cy="37528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F89F1C5-66E2-4F5C-8EDB-738403DEE06F}" type="slidenum">
              <a:rPr kumimoji="1" lang="ja-JP" altLang="en-US" smtClean="0"/>
              <a:t>1</a:t>
            </a:fld>
            <a:endParaRPr kumimoji="1" lang="ja-JP" altLang="en-US"/>
          </a:p>
        </p:txBody>
      </p:sp>
    </p:spTree>
    <p:extLst>
      <p:ext uri="{BB962C8B-B14F-4D97-AF65-F5344CB8AC3E}">
        <p14:creationId xmlns:p14="http://schemas.microsoft.com/office/powerpoint/2010/main" val="2915139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E3786CB-7053-475B-94D7-956BC40B35D7}" type="datetimeFigureOut">
              <a:rPr kumimoji="1" lang="ja-JP" altLang="en-US" smtClean="0"/>
              <a:t>2023/7/5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F8341B-E32D-4918-AAC3-16066A752548}" type="slidenum">
              <a:rPr kumimoji="1" lang="ja-JP" altLang="en-US" smtClean="0"/>
              <a:t>‹#›</a:t>
            </a:fld>
            <a:endParaRPr kumimoji="1" lang="ja-JP" altLang="en-US"/>
          </a:p>
        </p:txBody>
      </p:sp>
    </p:spTree>
    <p:extLst>
      <p:ext uri="{BB962C8B-B14F-4D97-AF65-F5344CB8AC3E}">
        <p14:creationId xmlns:p14="http://schemas.microsoft.com/office/powerpoint/2010/main" val="1408570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E3786CB-7053-475B-94D7-956BC40B35D7}" type="datetimeFigureOut">
              <a:rPr kumimoji="1" lang="ja-JP" altLang="en-US" smtClean="0"/>
              <a:t>2023/7/5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F8341B-E32D-4918-AAC3-16066A752548}" type="slidenum">
              <a:rPr kumimoji="1" lang="ja-JP" altLang="en-US" smtClean="0"/>
              <a:t>‹#›</a:t>
            </a:fld>
            <a:endParaRPr kumimoji="1" lang="ja-JP" altLang="en-US"/>
          </a:p>
        </p:txBody>
      </p:sp>
    </p:spTree>
    <p:extLst>
      <p:ext uri="{BB962C8B-B14F-4D97-AF65-F5344CB8AC3E}">
        <p14:creationId xmlns:p14="http://schemas.microsoft.com/office/powerpoint/2010/main" val="3812146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E3786CB-7053-475B-94D7-956BC40B35D7}" type="datetimeFigureOut">
              <a:rPr kumimoji="1" lang="ja-JP" altLang="en-US" smtClean="0"/>
              <a:t>2023/7/5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F8341B-E32D-4918-AAC3-16066A752548}" type="slidenum">
              <a:rPr kumimoji="1" lang="ja-JP" altLang="en-US" smtClean="0"/>
              <a:t>‹#›</a:t>
            </a:fld>
            <a:endParaRPr kumimoji="1" lang="ja-JP" altLang="en-US"/>
          </a:p>
        </p:txBody>
      </p:sp>
    </p:spTree>
    <p:extLst>
      <p:ext uri="{BB962C8B-B14F-4D97-AF65-F5344CB8AC3E}">
        <p14:creationId xmlns:p14="http://schemas.microsoft.com/office/powerpoint/2010/main" val="2263033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E3786CB-7053-475B-94D7-956BC40B35D7}" type="datetimeFigureOut">
              <a:rPr kumimoji="1" lang="ja-JP" altLang="en-US" smtClean="0"/>
              <a:t>2023/7/5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F8341B-E32D-4918-AAC3-16066A752548}" type="slidenum">
              <a:rPr kumimoji="1" lang="ja-JP" altLang="en-US" smtClean="0"/>
              <a:t>‹#›</a:t>
            </a:fld>
            <a:endParaRPr kumimoji="1" lang="ja-JP" altLang="en-US"/>
          </a:p>
        </p:txBody>
      </p:sp>
    </p:spTree>
    <p:extLst>
      <p:ext uri="{BB962C8B-B14F-4D97-AF65-F5344CB8AC3E}">
        <p14:creationId xmlns:p14="http://schemas.microsoft.com/office/powerpoint/2010/main" val="891338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E3786CB-7053-475B-94D7-956BC40B35D7}" type="datetimeFigureOut">
              <a:rPr kumimoji="1" lang="ja-JP" altLang="en-US" smtClean="0"/>
              <a:t>2023/7/5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F8341B-E32D-4918-AAC3-16066A752548}" type="slidenum">
              <a:rPr kumimoji="1" lang="ja-JP" altLang="en-US" smtClean="0"/>
              <a:t>‹#›</a:t>
            </a:fld>
            <a:endParaRPr kumimoji="1" lang="ja-JP" altLang="en-US"/>
          </a:p>
        </p:txBody>
      </p:sp>
    </p:spTree>
    <p:extLst>
      <p:ext uri="{BB962C8B-B14F-4D97-AF65-F5344CB8AC3E}">
        <p14:creationId xmlns:p14="http://schemas.microsoft.com/office/powerpoint/2010/main" val="625508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E3786CB-7053-475B-94D7-956BC40B35D7}" type="datetimeFigureOut">
              <a:rPr kumimoji="1" lang="ja-JP" altLang="en-US" smtClean="0"/>
              <a:t>2023/7/5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CF8341B-E32D-4918-AAC3-16066A752548}" type="slidenum">
              <a:rPr kumimoji="1" lang="ja-JP" altLang="en-US" smtClean="0"/>
              <a:t>‹#›</a:t>
            </a:fld>
            <a:endParaRPr kumimoji="1" lang="ja-JP" altLang="en-US"/>
          </a:p>
        </p:txBody>
      </p:sp>
    </p:spTree>
    <p:extLst>
      <p:ext uri="{BB962C8B-B14F-4D97-AF65-F5344CB8AC3E}">
        <p14:creationId xmlns:p14="http://schemas.microsoft.com/office/powerpoint/2010/main" val="396450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E3786CB-7053-475B-94D7-956BC40B35D7}" type="datetimeFigureOut">
              <a:rPr kumimoji="1" lang="ja-JP" altLang="en-US" smtClean="0"/>
              <a:t>2023/7/5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CF8341B-E32D-4918-AAC3-16066A752548}" type="slidenum">
              <a:rPr kumimoji="1" lang="ja-JP" altLang="en-US" smtClean="0"/>
              <a:t>‹#›</a:t>
            </a:fld>
            <a:endParaRPr kumimoji="1" lang="ja-JP" altLang="en-US"/>
          </a:p>
        </p:txBody>
      </p:sp>
    </p:spTree>
    <p:extLst>
      <p:ext uri="{BB962C8B-B14F-4D97-AF65-F5344CB8AC3E}">
        <p14:creationId xmlns:p14="http://schemas.microsoft.com/office/powerpoint/2010/main" val="343700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E3786CB-7053-475B-94D7-956BC40B35D7}" type="datetimeFigureOut">
              <a:rPr kumimoji="1" lang="ja-JP" altLang="en-US" smtClean="0"/>
              <a:t>2023/7/5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CF8341B-E32D-4918-AAC3-16066A752548}" type="slidenum">
              <a:rPr kumimoji="1" lang="ja-JP" altLang="en-US" smtClean="0"/>
              <a:t>‹#›</a:t>
            </a:fld>
            <a:endParaRPr kumimoji="1" lang="ja-JP" altLang="en-US"/>
          </a:p>
        </p:txBody>
      </p:sp>
    </p:spTree>
    <p:extLst>
      <p:ext uri="{BB962C8B-B14F-4D97-AF65-F5344CB8AC3E}">
        <p14:creationId xmlns:p14="http://schemas.microsoft.com/office/powerpoint/2010/main" val="159802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E3786CB-7053-475B-94D7-956BC40B35D7}" type="datetimeFigureOut">
              <a:rPr kumimoji="1" lang="ja-JP" altLang="en-US" smtClean="0"/>
              <a:t>2023/7/5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CF8341B-E32D-4918-AAC3-16066A752548}" type="slidenum">
              <a:rPr kumimoji="1" lang="ja-JP" altLang="en-US" smtClean="0"/>
              <a:t>‹#›</a:t>
            </a:fld>
            <a:endParaRPr kumimoji="1" lang="ja-JP" altLang="en-US"/>
          </a:p>
        </p:txBody>
      </p:sp>
    </p:spTree>
    <p:extLst>
      <p:ext uri="{BB962C8B-B14F-4D97-AF65-F5344CB8AC3E}">
        <p14:creationId xmlns:p14="http://schemas.microsoft.com/office/powerpoint/2010/main" val="1005293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E3786CB-7053-475B-94D7-956BC40B35D7}" type="datetimeFigureOut">
              <a:rPr kumimoji="1" lang="ja-JP" altLang="en-US" smtClean="0"/>
              <a:t>2023/7/5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CF8341B-E32D-4918-AAC3-16066A752548}" type="slidenum">
              <a:rPr kumimoji="1" lang="ja-JP" altLang="en-US" smtClean="0"/>
              <a:t>‹#›</a:t>
            </a:fld>
            <a:endParaRPr kumimoji="1" lang="ja-JP" altLang="en-US"/>
          </a:p>
        </p:txBody>
      </p:sp>
    </p:spTree>
    <p:extLst>
      <p:ext uri="{BB962C8B-B14F-4D97-AF65-F5344CB8AC3E}">
        <p14:creationId xmlns:p14="http://schemas.microsoft.com/office/powerpoint/2010/main" val="10621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E3786CB-7053-475B-94D7-956BC40B35D7}" type="datetimeFigureOut">
              <a:rPr kumimoji="1" lang="ja-JP" altLang="en-US" smtClean="0"/>
              <a:t>2023/7/5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CF8341B-E32D-4918-AAC3-16066A752548}" type="slidenum">
              <a:rPr kumimoji="1" lang="ja-JP" altLang="en-US" smtClean="0"/>
              <a:t>‹#›</a:t>
            </a:fld>
            <a:endParaRPr kumimoji="1" lang="ja-JP" altLang="en-US"/>
          </a:p>
        </p:txBody>
      </p:sp>
    </p:spTree>
    <p:extLst>
      <p:ext uri="{BB962C8B-B14F-4D97-AF65-F5344CB8AC3E}">
        <p14:creationId xmlns:p14="http://schemas.microsoft.com/office/powerpoint/2010/main" val="920733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E3786CB-7053-475B-94D7-956BC40B35D7}" type="datetimeFigureOut">
              <a:rPr kumimoji="1" lang="ja-JP" altLang="en-US" smtClean="0"/>
              <a:t>2023/7/5</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CF8341B-E32D-4918-AAC3-16066A752548}" type="slidenum">
              <a:rPr kumimoji="1" lang="ja-JP" altLang="en-US" smtClean="0"/>
              <a:t>‹#›</a:t>
            </a:fld>
            <a:endParaRPr kumimoji="1" lang="ja-JP" altLang="en-US"/>
          </a:p>
        </p:txBody>
      </p:sp>
    </p:spTree>
    <p:extLst>
      <p:ext uri="{BB962C8B-B14F-4D97-AF65-F5344CB8AC3E}">
        <p14:creationId xmlns:p14="http://schemas.microsoft.com/office/powerpoint/2010/main" val="3790562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1"/>
          <p:cNvSpPr txBox="1">
            <a:spLocks/>
          </p:cNvSpPr>
          <p:nvPr/>
        </p:nvSpPr>
        <p:spPr>
          <a:xfrm>
            <a:off x="-27384" y="8566533"/>
            <a:ext cx="6885384" cy="57746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400" dirty="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p:txBody>
      </p:sp>
      <p:sp>
        <p:nvSpPr>
          <p:cNvPr id="32" name="正方形/長方形 31"/>
          <p:cNvSpPr/>
          <p:nvPr/>
        </p:nvSpPr>
        <p:spPr>
          <a:xfrm>
            <a:off x="764704" y="6156176"/>
            <a:ext cx="5661814" cy="276999"/>
          </a:xfrm>
          <a:prstGeom prst="rect">
            <a:avLst/>
          </a:prstGeom>
        </p:spPr>
        <p:txBody>
          <a:bodyPr wrap="square">
            <a:spAutoFit/>
          </a:bodyPr>
          <a:lstStyle/>
          <a:p>
            <a:r>
              <a:rPr lang="ja-JP" altLang="en-US" sz="1200" dirty="0">
                <a:solidFill>
                  <a:srgbClr val="002060"/>
                </a:solidFill>
                <a:latin typeface="Meiryo UI" pitchFamily="50" charset="-128"/>
                <a:ea typeface="Meiryo UI" pitchFamily="50" charset="-128"/>
                <a:cs typeface="Meiryo UI" pitchFamily="50" charset="-128"/>
              </a:rPr>
              <a:t> </a:t>
            </a:r>
            <a:endParaRPr lang="en-US" altLang="ja-JP" sz="1600" dirty="0">
              <a:solidFill>
                <a:srgbClr val="002060"/>
              </a:solidFill>
              <a:latin typeface="Meiryo UI" pitchFamily="50" charset="-128"/>
              <a:ea typeface="Meiryo UI" pitchFamily="50" charset="-128"/>
              <a:cs typeface="Meiryo UI" pitchFamily="50" charset="-128"/>
            </a:endParaRPr>
          </a:p>
        </p:txBody>
      </p:sp>
      <p:sp>
        <p:nvSpPr>
          <p:cNvPr id="35" name="正方形/長方形 34"/>
          <p:cNvSpPr/>
          <p:nvPr/>
        </p:nvSpPr>
        <p:spPr>
          <a:xfrm>
            <a:off x="159627" y="1451679"/>
            <a:ext cx="6408713" cy="1384995"/>
          </a:xfrm>
          <a:prstGeom prst="rect">
            <a:avLst/>
          </a:prstGeom>
        </p:spPr>
        <p:txBody>
          <a:bodyPr wrap="square">
            <a:spAutoFit/>
          </a:bodyPr>
          <a:lstStyle/>
          <a:p>
            <a:r>
              <a:rPr lang="ja-JP" altLang="en-US" sz="1200" dirty="0">
                <a:solidFill>
                  <a:srgbClr val="FF0000"/>
                </a:solidFill>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静岡市は、ひきこもり専門の相談窓口として、　</a:t>
            </a:r>
            <a:r>
              <a:rPr lang="ja-JP" altLang="en-US" sz="1200" dirty="0">
                <a:solidFill>
                  <a:srgbClr val="0070C0"/>
                </a:solidFill>
                <a:latin typeface="Meiryo UI" pitchFamily="50" charset="-128"/>
                <a:ea typeface="Meiryo UI" pitchFamily="50" charset="-128"/>
                <a:cs typeface="Meiryo UI" pitchFamily="50" charset="-128"/>
              </a:rPr>
              <a:t>静岡市ひきこもり地域支援センター「</a:t>
            </a:r>
            <a:r>
              <a:rPr lang="en-US" altLang="ja-JP" sz="1200" dirty="0" err="1">
                <a:solidFill>
                  <a:srgbClr val="0070C0"/>
                </a:solidFill>
                <a:latin typeface="Meiryo UI" pitchFamily="50" charset="-128"/>
                <a:ea typeface="Meiryo UI" pitchFamily="50" charset="-128"/>
                <a:cs typeface="Meiryo UI" pitchFamily="50" charset="-128"/>
              </a:rPr>
              <a:t>DanDan</a:t>
            </a:r>
            <a:r>
              <a:rPr lang="ja-JP" altLang="en-US" sz="1200" dirty="0">
                <a:solidFill>
                  <a:srgbClr val="0070C0"/>
                </a:solidFill>
                <a:latin typeface="Meiryo UI" pitchFamily="50" charset="-128"/>
                <a:ea typeface="Meiryo UI" pitchFamily="50" charset="-128"/>
                <a:cs typeface="Meiryo UI" pitchFamily="50" charset="-128"/>
              </a:rPr>
              <a:t>しずおか」</a:t>
            </a:r>
            <a:r>
              <a:rPr lang="ja-JP" altLang="en-US" sz="1200" dirty="0">
                <a:latin typeface="Meiryo UI" pitchFamily="50" charset="-128"/>
                <a:ea typeface="Meiryo UI" pitchFamily="50" charset="-128"/>
                <a:cs typeface="Meiryo UI" pitchFamily="50" charset="-128"/>
              </a:rPr>
              <a:t>を開設し、ご本人やそのご家族の相談をお受けしています。近年、大きな社会問題であるひきこもりですが、そのきっかけや状況は様々で、多くは自信が持てなかったり、社会参加へのきっかけが持てずに悩んでいたりします。また、本人の回復や立ち直りのために、そのご家族も悩みを抱えながら、苦労されています。</a:t>
            </a:r>
            <a:endParaRPr lang="en-US" altLang="ja-JP" sz="1200" dirty="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この度、ひきこもりへの理解を深めるための</a:t>
            </a:r>
            <a:r>
              <a:rPr lang="ja-JP" altLang="en-US" sz="1200" dirty="0">
                <a:solidFill>
                  <a:srgbClr val="0070C0"/>
                </a:solidFill>
                <a:latin typeface="Meiryo UI" pitchFamily="50" charset="-128"/>
                <a:ea typeface="Meiryo UI" pitchFamily="50" charset="-128"/>
                <a:cs typeface="Meiryo UI" pitchFamily="50" charset="-128"/>
              </a:rPr>
              <a:t>「ひきこもりサポーター養成講座」</a:t>
            </a:r>
            <a:r>
              <a:rPr lang="ja-JP" altLang="en-US" sz="1200" dirty="0">
                <a:latin typeface="Meiryo UI" pitchFamily="50" charset="-128"/>
                <a:ea typeface="Meiryo UI" pitchFamily="50" charset="-128"/>
                <a:cs typeface="Meiryo UI" pitchFamily="50" charset="-128"/>
              </a:rPr>
              <a:t>（全</a:t>
            </a:r>
            <a:r>
              <a:rPr lang="en-US" altLang="ja-JP" sz="1200" dirty="0">
                <a:latin typeface="Meiryo UI" pitchFamily="50" charset="-128"/>
                <a:ea typeface="Meiryo UI" pitchFamily="50" charset="-128"/>
                <a:cs typeface="Meiryo UI" pitchFamily="50" charset="-128"/>
              </a:rPr>
              <a:t>6</a:t>
            </a:r>
            <a:r>
              <a:rPr lang="ja-JP" altLang="en-US" sz="1200" dirty="0">
                <a:latin typeface="Meiryo UI" pitchFamily="50" charset="-128"/>
                <a:ea typeface="Meiryo UI" pitchFamily="50" charset="-128"/>
                <a:cs typeface="Meiryo UI" pitchFamily="50" charset="-128"/>
              </a:rPr>
              <a:t>回）を開催します。ひきこもりに悩む方やそのご家族を支援するため、ぜひこの機会に、ひきこもりとはどんなことなのか？どのように関わればいいのか？などを学び、ひきこもりに悩む人の力になりませんか！</a:t>
            </a:r>
            <a:endParaRPr lang="en-US" altLang="ja-JP" sz="1200" dirty="0">
              <a:latin typeface="Meiryo UI" pitchFamily="50" charset="-128"/>
              <a:ea typeface="Meiryo UI" pitchFamily="50" charset="-128"/>
              <a:cs typeface="Meiryo UI" pitchFamily="50" charset="-128"/>
            </a:endParaRPr>
          </a:p>
        </p:txBody>
      </p:sp>
      <p:grpSp>
        <p:nvGrpSpPr>
          <p:cNvPr id="39" name="グループ化 38"/>
          <p:cNvGrpSpPr/>
          <p:nvPr/>
        </p:nvGrpSpPr>
        <p:grpSpPr>
          <a:xfrm>
            <a:off x="0" y="-55760"/>
            <a:ext cx="6853874" cy="1507439"/>
            <a:chOff x="5501" y="-1954"/>
            <a:chExt cx="6582723" cy="1414730"/>
          </a:xfrm>
        </p:grpSpPr>
        <p:sp>
          <p:nvSpPr>
            <p:cNvPr id="40" name="正方形/長方形 39"/>
            <p:cNvSpPr/>
            <p:nvPr/>
          </p:nvSpPr>
          <p:spPr>
            <a:xfrm>
              <a:off x="5503" y="-1954"/>
              <a:ext cx="6582721" cy="910673"/>
            </a:xfrm>
            <a:prstGeom prst="rect">
              <a:avLst/>
            </a:prstGeom>
            <a:gradFill>
              <a:gsLst>
                <a:gs pos="0">
                  <a:srgbClr val="5E9EFF"/>
                </a:gs>
                <a:gs pos="39999">
                  <a:srgbClr val="85C2FF"/>
                </a:gs>
                <a:gs pos="7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41" name="Picture 4" descr="C:\Users\m-af\AppData\Local\Microsoft\Windows\Temporary Internet Files\Content.IE5\1SD6C6OV\sun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6622" y="507430"/>
              <a:ext cx="1010670" cy="905346"/>
            </a:xfrm>
            <a:prstGeom prst="rect">
              <a:avLst/>
            </a:prstGeom>
            <a:noFill/>
            <a:extLst>
              <a:ext uri="{909E8E84-426E-40DD-AFC4-6F175D3DCCD1}">
                <a14:hiddenFill xmlns:a14="http://schemas.microsoft.com/office/drawing/2010/main">
                  <a:solidFill>
                    <a:srgbClr val="FFFFFF"/>
                  </a:solidFill>
                </a14:hiddenFill>
              </a:ext>
            </a:extLst>
          </p:spPr>
        </p:pic>
        <p:sp>
          <p:nvSpPr>
            <p:cNvPr id="42" name="正方形/長方形 41"/>
            <p:cNvSpPr/>
            <p:nvPr/>
          </p:nvSpPr>
          <p:spPr>
            <a:xfrm>
              <a:off x="5501" y="967675"/>
              <a:ext cx="6582723" cy="384320"/>
            </a:xfrm>
            <a:prstGeom prst="rect">
              <a:avLst/>
            </a:prstGeom>
            <a:gradFill>
              <a:gsLst>
                <a:gs pos="0">
                  <a:srgbClr val="FFF200"/>
                </a:gs>
                <a:gs pos="45000">
                  <a:srgbClr val="FF7A00"/>
                </a:gs>
                <a:gs pos="70000">
                  <a:srgbClr val="FF0300"/>
                </a:gs>
                <a:gs pos="100000">
                  <a:srgbClr val="0070C0">
                    <a:lumMod val="67000"/>
                    <a:lumOff val="33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3" name="タイトル 1"/>
          <p:cNvSpPr txBox="1">
            <a:spLocks/>
          </p:cNvSpPr>
          <p:nvPr/>
        </p:nvSpPr>
        <p:spPr>
          <a:xfrm>
            <a:off x="188639" y="323528"/>
            <a:ext cx="6480721"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u="sng" dirty="0">
                <a:ln w="12700">
                  <a:solidFill>
                    <a:schemeClr val="accent6">
                      <a:lumMod val="50000"/>
                    </a:schemeClr>
                  </a:solidFill>
                </a:ln>
                <a:solidFill>
                  <a:srgbClr val="FF0000"/>
                </a:solidFill>
                <a:latin typeface="Meiryo UI" pitchFamily="50" charset="-128"/>
                <a:ea typeface="Meiryo UI" pitchFamily="50" charset="-128"/>
                <a:cs typeface="Meiryo UI" pitchFamily="50" charset="-128"/>
              </a:rPr>
              <a:t>ひきこもりサポーター養成講座</a:t>
            </a:r>
            <a:r>
              <a:rPr lang="ja-JP" altLang="en-US" sz="2800" b="1" u="sng" dirty="0">
                <a:ln w="12700">
                  <a:solidFill>
                    <a:schemeClr val="accent6">
                      <a:lumMod val="75000"/>
                    </a:schemeClr>
                  </a:solidFill>
                </a:ln>
                <a:solidFill>
                  <a:srgbClr val="FF0000"/>
                </a:solidFill>
                <a:latin typeface="Meiryo UI" pitchFamily="50" charset="-128"/>
                <a:ea typeface="Meiryo UI" pitchFamily="50" charset="-128"/>
                <a:cs typeface="Meiryo UI" pitchFamily="50" charset="-128"/>
              </a:rPr>
              <a:t> </a:t>
            </a:r>
            <a:endParaRPr lang="ja-JP" altLang="en-US" sz="2800" b="1" u="sng" dirty="0">
              <a:solidFill>
                <a:srgbClr val="0070C0"/>
              </a:solidFill>
              <a:latin typeface="Meiryo UI" pitchFamily="50" charset="-128"/>
              <a:ea typeface="Meiryo UI" pitchFamily="50" charset="-128"/>
              <a:cs typeface="Meiryo UI" pitchFamily="50" charset="-128"/>
            </a:endParaRPr>
          </a:p>
        </p:txBody>
      </p:sp>
      <p:sp>
        <p:nvSpPr>
          <p:cNvPr id="44" name="タイトル 1"/>
          <p:cNvSpPr txBox="1">
            <a:spLocks/>
          </p:cNvSpPr>
          <p:nvPr/>
        </p:nvSpPr>
        <p:spPr>
          <a:xfrm>
            <a:off x="1524429" y="0"/>
            <a:ext cx="3416739" cy="470389"/>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a:solidFill>
                  <a:srgbClr val="0070C0"/>
                </a:solidFill>
                <a:latin typeface="Meiryo UI" pitchFamily="50" charset="-128"/>
                <a:ea typeface="Meiryo UI" pitchFamily="50" charset="-128"/>
                <a:cs typeface="Meiryo UI" pitchFamily="50" charset="-128"/>
              </a:rPr>
              <a:t>静岡シチズンカレッジ</a:t>
            </a:r>
            <a:r>
              <a:rPr lang="ja-JP" altLang="en-US" sz="1800" b="1" dirty="0" err="1">
                <a:solidFill>
                  <a:srgbClr val="0070C0"/>
                </a:solidFill>
                <a:latin typeface="Meiryo UI" pitchFamily="50" charset="-128"/>
                <a:ea typeface="Meiryo UI" pitchFamily="50" charset="-128"/>
                <a:cs typeface="Meiryo UI" pitchFamily="50" charset="-128"/>
              </a:rPr>
              <a:t>こ</a:t>
            </a:r>
            <a:r>
              <a:rPr lang="ja-JP" altLang="en-US" sz="1800" b="1" dirty="0">
                <a:solidFill>
                  <a:srgbClr val="0070C0"/>
                </a:solidFill>
                <a:latin typeface="Meiryo UI" pitchFamily="50" charset="-128"/>
                <a:ea typeface="Meiryo UI" pitchFamily="50" charset="-128"/>
                <a:cs typeface="Meiryo UI" pitchFamily="50" charset="-128"/>
              </a:rPr>
              <a:t>・こ・に　専門課程</a:t>
            </a:r>
          </a:p>
        </p:txBody>
      </p:sp>
      <p:sp>
        <p:nvSpPr>
          <p:cNvPr id="38" name="テキスト ボックス 37"/>
          <p:cNvSpPr txBox="1"/>
          <p:nvPr/>
        </p:nvSpPr>
        <p:spPr>
          <a:xfrm>
            <a:off x="158223" y="2905145"/>
            <a:ext cx="6486038" cy="307777"/>
          </a:xfrm>
          <a:prstGeom prst="rect">
            <a:avLst/>
          </a:prstGeom>
          <a:noFill/>
        </p:spPr>
        <p:txBody>
          <a:bodyPr wrap="square" rtlCol="0">
            <a:spAutoFit/>
          </a:bodyPr>
          <a:lstStyle/>
          <a:p>
            <a:r>
              <a:rPr kumimoji="1" lang="en-US" altLang="ja-JP" sz="1400" b="1" dirty="0"/>
              <a:t>【</a:t>
            </a: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開催講座（全６回）</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p>
        </p:txBody>
      </p:sp>
      <p:graphicFrame>
        <p:nvGraphicFramePr>
          <p:cNvPr id="6" name="表 5"/>
          <p:cNvGraphicFramePr>
            <a:graphicFrameLocks noGrp="1"/>
          </p:cNvGraphicFramePr>
          <p:nvPr>
            <p:extLst>
              <p:ext uri="{D42A27DB-BD31-4B8C-83A1-F6EECF244321}">
                <p14:modId xmlns:p14="http://schemas.microsoft.com/office/powerpoint/2010/main" val="1015474267"/>
              </p:ext>
            </p:extLst>
          </p:nvPr>
        </p:nvGraphicFramePr>
        <p:xfrm>
          <a:off x="333234" y="3309060"/>
          <a:ext cx="6162956" cy="2807289"/>
        </p:xfrm>
        <a:graphic>
          <a:graphicData uri="http://schemas.openxmlformats.org/drawingml/2006/table">
            <a:tbl>
              <a:tblPr/>
              <a:tblGrid>
                <a:gridCol w="354237">
                  <a:extLst>
                    <a:ext uri="{9D8B030D-6E8A-4147-A177-3AD203B41FA5}">
                      <a16:colId xmlns:a16="http://schemas.microsoft.com/office/drawing/2014/main" val="20000"/>
                    </a:ext>
                  </a:extLst>
                </a:gridCol>
                <a:gridCol w="1620130">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gridCol w="1461359">
                  <a:extLst>
                    <a:ext uri="{9D8B030D-6E8A-4147-A177-3AD203B41FA5}">
                      <a16:colId xmlns:a16="http://schemas.microsoft.com/office/drawing/2014/main" val="20003"/>
                    </a:ext>
                  </a:extLst>
                </a:gridCol>
                <a:gridCol w="927030">
                  <a:extLst>
                    <a:ext uri="{9D8B030D-6E8A-4147-A177-3AD203B41FA5}">
                      <a16:colId xmlns:a16="http://schemas.microsoft.com/office/drawing/2014/main" val="20004"/>
                    </a:ext>
                  </a:extLst>
                </a:gridCol>
              </a:tblGrid>
              <a:tr h="168298">
                <a:tc>
                  <a:txBody>
                    <a:bodyPr/>
                    <a:lstStyle/>
                    <a:p>
                      <a:pPr algn="ctr" fontAlgn="ctr"/>
                      <a:r>
                        <a:rPr lang="ja-JP" altLang="en-US" sz="800" b="1" i="0" u="none" strike="noStrike" dirty="0">
                          <a:solidFill>
                            <a:srgbClr val="000000"/>
                          </a:solidFill>
                          <a:effectLst/>
                          <a:latin typeface="Meiryo UI"/>
                        </a:rPr>
                        <a:t>回</a:t>
                      </a:r>
                    </a:p>
                  </a:txBody>
                  <a:tcPr marL="7256" marR="7256" marT="72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800" b="1" i="0" u="none" strike="noStrike" dirty="0">
                          <a:solidFill>
                            <a:srgbClr val="000000"/>
                          </a:solidFill>
                          <a:effectLst/>
                          <a:latin typeface="Meiryo UI"/>
                        </a:rPr>
                        <a:t>テーマ</a:t>
                      </a:r>
                    </a:p>
                  </a:txBody>
                  <a:tcPr marL="7256" marR="7256" marT="7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900" b="0" i="0" u="none" strike="noStrike" dirty="0">
                          <a:solidFill>
                            <a:srgbClr val="000000"/>
                          </a:solidFill>
                          <a:effectLst/>
                          <a:latin typeface="Meiryo UI"/>
                        </a:rPr>
                        <a:t>講　　師</a:t>
                      </a:r>
                    </a:p>
                  </a:txBody>
                  <a:tcPr marL="7256" marR="7256" marT="7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800" b="0" i="0" u="none" strike="noStrike" dirty="0">
                          <a:solidFill>
                            <a:srgbClr val="000000"/>
                          </a:solidFill>
                          <a:effectLst/>
                          <a:latin typeface="Meiryo UI"/>
                        </a:rPr>
                        <a:t>日　　時</a:t>
                      </a:r>
                    </a:p>
                  </a:txBody>
                  <a:tcPr marL="7256" marR="7256" marT="7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800" b="0" i="0" u="none" strike="noStrike" dirty="0">
                          <a:solidFill>
                            <a:srgbClr val="000000"/>
                          </a:solidFill>
                          <a:effectLst/>
                          <a:latin typeface="Meiryo UI"/>
                        </a:rPr>
                        <a:t>会　　場　</a:t>
                      </a:r>
                      <a:r>
                        <a:rPr lang="en-US" altLang="ja-JP" sz="800" b="0" i="0" u="none" strike="noStrike" dirty="0">
                          <a:solidFill>
                            <a:srgbClr val="000000"/>
                          </a:solidFill>
                          <a:effectLst/>
                          <a:latin typeface="Meiryo UI"/>
                        </a:rPr>
                        <a:t>※</a:t>
                      </a:r>
                      <a:endParaRPr lang="ja-JP" altLang="en-US" sz="800" b="0" i="0" u="none" strike="noStrike" dirty="0">
                        <a:solidFill>
                          <a:srgbClr val="000000"/>
                        </a:solidFill>
                        <a:effectLst/>
                        <a:latin typeface="Meiryo UI"/>
                      </a:endParaRPr>
                    </a:p>
                  </a:txBody>
                  <a:tcPr marL="7256" marR="7256" marT="72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459759">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第１回</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ひきこもりの基礎知識</a:t>
                      </a:r>
                      <a:endParaRPr lang="en-US" altLang="ja-JP" sz="105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～状態像から支援メニューまで～</a:t>
                      </a:r>
                    </a:p>
                  </a:txBody>
                  <a:tcPr marL="7256" marR="7256" marT="7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荻野　達史</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（静岡大学教授）</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法人サンフォレスト理事長）</a:t>
                      </a:r>
                    </a:p>
                  </a:txBody>
                  <a:tcPr marL="7256" marR="7256" marT="7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７月</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日（土）</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p>
                  </a:txBody>
                  <a:tcPr marL="7256" marR="7256" marT="7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南部図書館</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階</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会議室</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9068">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第２回</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不登校とひきこもり</a:t>
                      </a:r>
                    </a:p>
                  </a:txBody>
                  <a:tcPr marL="7256" marR="7256" marT="7256"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子ども若者相談センター</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職員</a:t>
                      </a:r>
                    </a:p>
                  </a:txBody>
                  <a:tcPr marL="7256" marR="7256" marT="7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８月</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日（土）</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南部図書館</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階</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会議室</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23729">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第３回</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「居場所」支援と</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サポーター体験者の話</a:t>
                      </a:r>
                      <a:endParaRPr kumimoji="1" lang="ja-JP" altLang="en-US" sz="1000" dirty="0"/>
                    </a:p>
                  </a:txBody>
                  <a:tcPr marL="7256" marR="7256" marT="7256" marB="72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荻野　達史＆</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ひきこもりサポーター</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72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９月</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日（土）</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72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南部図書館</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階</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第２会議室</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72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2277428"/>
                  </a:ext>
                </a:extLst>
              </a:tr>
              <a:tr h="512696">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第４回</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72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ひきこもりの様々な背景</a:t>
                      </a:r>
                      <a:endParaRPr lang="en-US" altLang="ja-JP" sz="105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～疾患・障害の基礎知識も含めて～</a:t>
                      </a:r>
                    </a:p>
                  </a:txBody>
                  <a:tcPr marL="7256" marR="7256" marT="7256" marB="72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江口　昌克</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（静岡大学教授）</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（公認心理師、臨床心理士）</a:t>
                      </a:r>
                    </a:p>
                  </a:txBody>
                  <a:tcPr marL="7256" marR="7256" marT="7256" marB="72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日（土）</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72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南部図書館</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階</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会議室</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72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27542">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第５回</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当事者とのかかわり</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～サポーターの役割～</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根本　英行</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（東海大学海洋学部学生相談室）</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（公認心理師、臨床心理士）</a:t>
                      </a:r>
                    </a:p>
                  </a:txBody>
                  <a:tcPr marL="7256" marR="7256" marT="7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（土）</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南部図書館</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階</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第２会議室</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36197">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第６回</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支援の場の現在と</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講座のふりかえり</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荻野　達史＆</a:t>
                      </a:r>
                    </a:p>
                    <a:p>
                      <a:pPr algn="ctr"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DanDan</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しずおか」職員</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日（土）</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南部図書館</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階</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会議室</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56" marR="7256" marT="72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7" name="テキスト ボックス 46"/>
          <p:cNvSpPr txBox="1"/>
          <p:nvPr/>
        </p:nvSpPr>
        <p:spPr>
          <a:xfrm>
            <a:off x="481651" y="6398622"/>
            <a:ext cx="1116126"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１　</a:t>
            </a:r>
            <a:r>
              <a:rPr kumimoji="1"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対象者</a:t>
            </a:r>
          </a:p>
        </p:txBody>
      </p:sp>
      <p:sp>
        <p:nvSpPr>
          <p:cNvPr id="48" name="テキスト ボックス 47"/>
          <p:cNvSpPr txBox="1"/>
          <p:nvPr/>
        </p:nvSpPr>
        <p:spPr>
          <a:xfrm>
            <a:off x="476025" y="6588224"/>
            <a:ext cx="1116126"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２　</a:t>
            </a:r>
            <a:r>
              <a:rPr kumimoji="1"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人　数</a:t>
            </a:r>
          </a:p>
        </p:txBody>
      </p:sp>
      <p:sp>
        <p:nvSpPr>
          <p:cNvPr id="49" name="テキスト ボックス 48"/>
          <p:cNvSpPr txBox="1"/>
          <p:nvPr/>
        </p:nvSpPr>
        <p:spPr>
          <a:xfrm>
            <a:off x="476025" y="6804248"/>
            <a:ext cx="1116126"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３　参加費</a:t>
            </a:r>
            <a:endParaRPr kumimoji="1"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テキスト ボックス 49"/>
          <p:cNvSpPr txBox="1"/>
          <p:nvPr/>
        </p:nvSpPr>
        <p:spPr>
          <a:xfrm>
            <a:off x="1300262" y="6398572"/>
            <a:ext cx="5148714" cy="261610"/>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原則、静岡市内に在住、または通勤・通学されている方</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テキスト ボックス 50"/>
          <p:cNvSpPr txBox="1"/>
          <p:nvPr/>
        </p:nvSpPr>
        <p:spPr>
          <a:xfrm>
            <a:off x="1300262" y="6607118"/>
            <a:ext cx="5148714" cy="261610"/>
          </a:xfrm>
          <a:prstGeom prst="rect">
            <a:avLst/>
          </a:prstGeom>
          <a:noFill/>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書類選考あり</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52" name="テキスト ボックス 51"/>
          <p:cNvSpPr txBox="1"/>
          <p:nvPr/>
        </p:nvSpPr>
        <p:spPr>
          <a:xfrm>
            <a:off x="1312715" y="6800699"/>
            <a:ext cx="5148714" cy="261610"/>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無料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テキスト ボックス 52"/>
          <p:cNvSpPr txBox="1"/>
          <p:nvPr/>
        </p:nvSpPr>
        <p:spPr>
          <a:xfrm>
            <a:off x="476025" y="7020272"/>
            <a:ext cx="1116126"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４</a:t>
            </a:r>
            <a:r>
              <a:rPr kumimoji="1"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その他</a:t>
            </a:r>
          </a:p>
        </p:txBody>
      </p:sp>
      <p:sp>
        <p:nvSpPr>
          <p:cNvPr id="54" name="テキスト ボックス 53"/>
          <p:cNvSpPr txBox="1"/>
          <p:nvPr/>
        </p:nvSpPr>
        <p:spPr>
          <a:xfrm>
            <a:off x="1284964" y="7012744"/>
            <a:ext cx="5148714" cy="430887"/>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本講座は「静岡シチズンカレッジこ・こ・に」専門課程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で</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す。本講座の「こ・こ・にポイント」は★ ★ （２ポイント）です。</a:t>
            </a:r>
          </a:p>
        </p:txBody>
      </p:sp>
      <p:sp>
        <p:nvSpPr>
          <p:cNvPr id="23" name="テキスト ボックス 22"/>
          <p:cNvSpPr txBox="1"/>
          <p:nvPr/>
        </p:nvSpPr>
        <p:spPr>
          <a:xfrm>
            <a:off x="139790" y="6214413"/>
            <a:ext cx="1476167" cy="261610"/>
          </a:xfrm>
          <a:prstGeom prst="rect">
            <a:avLst/>
          </a:prstGeom>
          <a:noFill/>
        </p:spPr>
        <p:txBody>
          <a:bodyPr wrap="square" rtlCol="0">
            <a:spAutoFit/>
          </a:bodyPr>
          <a:lstStyle/>
          <a:p>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共通事項</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タイトル 1"/>
          <p:cNvSpPr txBox="1">
            <a:spLocks/>
          </p:cNvSpPr>
          <p:nvPr/>
        </p:nvSpPr>
        <p:spPr>
          <a:xfrm>
            <a:off x="2" y="8529525"/>
            <a:ext cx="6853872" cy="652004"/>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400" b="1">
                <a:latin typeface="Meiryo UI" pitchFamily="50" charset="-128"/>
                <a:ea typeface="Meiryo UI" pitchFamily="50" charset="-128"/>
                <a:cs typeface="Meiryo UI" pitchFamily="50" charset="-128"/>
              </a:rPr>
              <a:t>主　　　　催</a:t>
            </a:r>
            <a:r>
              <a:rPr lang="ja-JP" altLang="en-US" sz="1400" b="1" dirty="0">
                <a:latin typeface="Meiryo UI" pitchFamily="50" charset="-128"/>
                <a:ea typeface="Meiryo UI" pitchFamily="50" charset="-128"/>
                <a:cs typeface="Meiryo UI" pitchFamily="50" charset="-128"/>
              </a:rPr>
              <a:t>：静岡市ひきこもり地域支援センター</a:t>
            </a:r>
            <a:r>
              <a:rPr lang="en-US" altLang="ja-JP" sz="1400" b="1" dirty="0">
                <a:latin typeface="Meiryo UI" pitchFamily="50" charset="-128"/>
                <a:ea typeface="Meiryo UI" pitchFamily="50" charset="-128"/>
                <a:cs typeface="Meiryo UI" pitchFamily="50" charset="-128"/>
              </a:rPr>
              <a:t>DanDan</a:t>
            </a:r>
            <a:r>
              <a:rPr lang="ja-JP" altLang="en-US" sz="1400" b="1" dirty="0">
                <a:latin typeface="Meiryo UI" pitchFamily="50" charset="-128"/>
                <a:ea typeface="Meiryo UI" pitchFamily="50" charset="-128"/>
                <a:cs typeface="Meiryo UI" pitchFamily="50" charset="-128"/>
              </a:rPr>
              <a:t>しずおか</a:t>
            </a:r>
            <a:endParaRPr lang="en-US" altLang="ja-JP" sz="1400" b="1" dirty="0">
              <a:latin typeface="Meiryo UI" pitchFamily="50" charset="-128"/>
              <a:ea typeface="Meiryo UI" pitchFamily="50" charset="-128"/>
              <a:cs typeface="Meiryo UI" pitchFamily="50" charset="-128"/>
            </a:endParaRPr>
          </a:p>
          <a:p>
            <a:pPr algn="l"/>
            <a:r>
              <a:rPr lang="ja-JP" altLang="en-US" sz="1200" b="1" u="sng" dirty="0">
                <a:latin typeface="Meiryo UI" pitchFamily="50" charset="-128"/>
                <a:ea typeface="Meiryo UI" pitchFamily="50" charset="-128"/>
                <a:cs typeface="Meiryo UI" pitchFamily="50" charset="-128"/>
              </a:rPr>
              <a:t>お問合わせ先</a:t>
            </a:r>
            <a:r>
              <a:rPr lang="ja-JP" altLang="en-US" sz="1100" b="1" dirty="0">
                <a:latin typeface="Meiryo UI" pitchFamily="50" charset="-128"/>
                <a:ea typeface="Meiryo UI" pitchFamily="50" charset="-128"/>
                <a:cs typeface="Meiryo UI" pitchFamily="50" charset="-128"/>
              </a:rPr>
              <a:t>　</a:t>
            </a:r>
            <a:r>
              <a:rPr lang="ja-JP" altLang="en-US" sz="1100" dirty="0">
                <a:latin typeface="Meiryo UI" pitchFamily="50" charset="-128"/>
                <a:ea typeface="Meiryo UI" pitchFamily="50" charset="-128"/>
                <a:cs typeface="Meiryo UI" pitchFamily="50" charset="-128"/>
              </a:rPr>
              <a:t>子ども未来局 青少年育成課 子ども若者相談センター　</a:t>
            </a:r>
            <a:r>
              <a:rPr lang="en-US" altLang="ja-JP" sz="1100" dirty="0">
                <a:latin typeface="Meiryo UI" pitchFamily="50" charset="-128"/>
                <a:ea typeface="Meiryo UI" pitchFamily="50" charset="-128"/>
                <a:cs typeface="Meiryo UI" pitchFamily="50" charset="-128"/>
              </a:rPr>
              <a:t>TEL </a:t>
            </a:r>
            <a:r>
              <a:rPr lang="ja-JP" altLang="en-US" sz="1100" dirty="0">
                <a:latin typeface="Meiryo UI" pitchFamily="50" charset="-128"/>
                <a:ea typeface="Meiryo UI" pitchFamily="50" charset="-128"/>
                <a:cs typeface="Meiryo UI" pitchFamily="50" charset="-128"/>
              </a:rPr>
              <a:t> </a:t>
            </a:r>
            <a:r>
              <a:rPr lang="en-US" altLang="ja-JP" sz="1100" dirty="0">
                <a:latin typeface="Meiryo UI" pitchFamily="50" charset="-128"/>
                <a:ea typeface="Meiryo UI" pitchFamily="50" charset="-128"/>
                <a:cs typeface="Meiryo UI" pitchFamily="50" charset="-128"/>
              </a:rPr>
              <a:t>054-221-1314</a:t>
            </a:r>
            <a:r>
              <a:rPr lang="ja-JP" altLang="en-US" sz="1100" dirty="0">
                <a:latin typeface="Meiryo UI" pitchFamily="50" charset="-128"/>
                <a:ea typeface="Meiryo UI" pitchFamily="50" charset="-128"/>
                <a:cs typeface="Meiryo UI" pitchFamily="50" charset="-128"/>
              </a:rPr>
              <a:t>　　　</a:t>
            </a:r>
            <a:endParaRPr lang="en-US" altLang="ja-JP" sz="1100" dirty="0">
              <a:latin typeface="Meiryo UI" pitchFamily="50" charset="-128"/>
              <a:ea typeface="Meiryo UI" pitchFamily="50" charset="-128"/>
              <a:cs typeface="Meiryo UI" pitchFamily="50" charset="-128"/>
            </a:endParaRPr>
          </a:p>
        </p:txBody>
      </p:sp>
      <p:sp>
        <p:nvSpPr>
          <p:cNvPr id="26" name="テキスト ボックス 25"/>
          <p:cNvSpPr txBox="1"/>
          <p:nvPr/>
        </p:nvSpPr>
        <p:spPr>
          <a:xfrm>
            <a:off x="4769879" y="8217929"/>
            <a:ext cx="459320" cy="246221"/>
          </a:xfrm>
          <a:prstGeom prst="rect">
            <a:avLst/>
          </a:prstGeom>
          <a:solidFill>
            <a:schemeClr val="bg1">
              <a:lumMod val="75000"/>
            </a:schemeClr>
          </a:solidFill>
          <a:ln>
            <a:solidFill>
              <a:schemeClr val="tx1"/>
            </a:solidFill>
          </a:ln>
        </p:spPr>
        <p:txBody>
          <a:bodyPr wrap="square" rtlCol="0" anchor="ctr" anchorCtr="0">
            <a:spAutoFit/>
          </a:bodyPr>
          <a:lstStyle/>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検索</a:t>
            </a:r>
          </a:p>
        </p:txBody>
      </p:sp>
      <p:sp>
        <p:nvSpPr>
          <p:cNvPr id="27" name="右矢印 26"/>
          <p:cNvSpPr/>
          <p:nvPr/>
        </p:nvSpPr>
        <p:spPr>
          <a:xfrm rot="12494167">
            <a:off x="5218956" y="8312418"/>
            <a:ext cx="267538" cy="206135"/>
          </a:xfrm>
          <a:prstGeom prst="rightArrow">
            <a:avLst>
              <a:gd name="adj1" fmla="val 50000"/>
              <a:gd name="adj2" fmla="val 8506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1590297" y="8248304"/>
            <a:ext cx="805646" cy="246221"/>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詳しくは</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2538575" y="8217929"/>
            <a:ext cx="1970545" cy="276596"/>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900" b="1" kern="100" dirty="0">
                <a:effectLst/>
                <a:latin typeface="メイリオ" panose="020B0604030504040204" pitchFamily="50" charset="-128"/>
                <a:ea typeface="メイリオ" panose="020B0604030504040204" pitchFamily="50" charset="-128"/>
                <a:cs typeface="メイリオ" panose="020B0604030504040204" pitchFamily="50" charset="-128"/>
              </a:rPr>
              <a:t>静岡シチズンカレッジ こ・こ・に</a:t>
            </a:r>
          </a:p>
        </p:txBody>
      </p:sp>
      <p:pic>
        <p:nvPicPr>
          <p:cNvPr id="33" name="図 32" descr="C:\Users\a-cg\Desktop\シチカレ検討事項\ここにシンボルマーク（カラー）専門課程.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8600" y="7411859"/>
            <a:ext cx="1062545" cy="975347"/>
          </a:xfrm>
          <a:prstGeom prst="rect">
            <a:avLst/>
          </a:prstGeom>
          <a:ln>
            <a:noFill/>
          </a:ln>
          <a:effectLst>
            <a:softEdge rad="112500"/>
          </a:effectLst>
        </p:spPr>
      </p:pic>
      <p:sp>
        <p:nvSpPr>
          <p:cNvPr id="36" name="正方形/長方形 35"/>
          <p:cNvSpPr/>
          <p:nvPr/>
        </p:nvSpPr>
        <p:spPr>
          <a:xfrm>
            <a:off x="1364140" y="7431734"/>
            <a:ext cx="5259243" cy="812674"/>
          </a:xfrm>
          <a:prstGeom prst="rect">
            <a:avLst/>
          </a:prstGeom>
          <a:noFill/>
          <a:ln w="12700">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1050" u="sng" kern="100" dirty="0">
                <a:solidFill>
                  <a:srgbClr val="000000"/>
                </a:solidFill>
                <a:effectLst/>
                <a:latin typeface="メイリオ" pitchFamily="50" charset="-128"/>
                <a:ea typeface="メイリオ" pitchFamily="50" charset="-128"/>
                <a:cs typeface="メイリオ" pitchFamily="50" charset="-128"/>
              </a:rPr>
              <a:t>「静岡シチズンカレッジ こ・こ・に」とは</a:t>
            </a:r>
            <a:endParaRPr lang="ja-JP" sz="1050" u="sng" kern="100" dirty="0">
              <a:effectLst/>
              <a:latin typeface="メイリオ" pitchFamily="50" charset="-128"/>
              <a:ea typeface="メイリオ" pitchFamily="50" charset="-128"/>
              <a:cs typeface="メイリオ" pitchFamily="50" charset="-128"/>
            </a:endParaRPr>
          </a:p>
          <a:p>
            <a:pPr marL="133350" indent="133350" algn="just">
              <a:spcAft>
                <a:spcPts val="0"/>
              </a:spcAft>
            </a:pPr>
            <a:r>
              <a:rPr lang="ja-JP" sz="1050" kern="100" dirty="0">
                <a:solidFill>
                  <a:srgbClr val="000000"/>
                </a:solidFill>
                <a:effectLst/>
                <a:latin typeface="メイリオ" pitchFamily="50" charset="-128"/>
                <a:ea typeface="メイリオ" pitchFamily="50" charset="-128"/>
                <a:cs typeface="メイリオ" pitchFamily="50" charset="-128"/>
              </a:rPr>
              <a:t>市民と行政との協働によるまちづくりを担うシチズンシップに富んだ人材の養成を目指す仕組です。地域リーダーや社会事業家を養成する総合課程と、福祉や環境などの分野別に人材を養成する専門課程を設定しています。</a:t>
            </a:r>
            <a:endParaRPr lang="ja-JP" sz="1050" kern="100" dirty="0">
              <a:effectLst/>
              <a:latin typeface="メイリオ" pitchFamily="50" charset="-128"/>
              <a:ea typeface="メイリオ" pitchFamily="50" charset="-128"/>
              <a:cs typeface="メイリオ" pitchFamily="50" charset="-128"/>
            </a:endParaRPr>
          </a:p>
        </p:txBody>
      </p:sp>
      <p:sp>
        <p:nvSpPr>
          <p:cNvPr id="37" name="テキスト ボックス 36"/>
          <p:cNvSpPr txBox="1"/>
          <p:nvPr/>
        </p:nvSpPr>
        <p:spPr>
          <a:xfrm>
            <a:off x="1901246" y="2934855"/>
            <a:ext cx="3055507" cy="253916"/>
          </a:xfrm>
          <a:prstGeom prst="rect">
            <a:avLst/>
          </a:prstGeom>
          <a:noFill/>
        </p:spPr>
        <p:txBody>
          <a:bodyPr wrap="square" rtlCol="0">
            <a:spAutoFit/>
          </a:bodyPr>
          <a:lstStyle/>
          <a:p>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各会場へは公共交通機関をご利用ください。</a:t>
            </a:r>
            <a:endPar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FF12F8E7-5A02-C5F0-BE84-B4A0359252A9}"/>
              </a:ext>
            </a:extLst>
          </p:cNvPr>
          <p:cNvSpPr txBox="1"/>
          <p:nvPr/>
        </p:nvSpPr>
        <p:spPr>
          <a:xfrm>
            <a:off x="2957512" y="4105275"/>
            <a:ext cx="914400" cy="914400"/>
          </a:xfrm>
          <a:prstGeom prst="rect">
            <a:avLst/>
          </a:prstGeom>
          <a:noFill/>
        </p:spPr>
        <p:txBody>
          <a:bodyPr wrap="square" rtlCol="0">
            <a:spAutoFit/>
          </a:bodyPr>
          <a:lstStyle/>
          <a:p>
            <a:endParaRPr kumimoji="1" lang="ja-JP" altLang="en-US"/>
          </a:p>
        </p:txBody>
      </p:sp>
      <p:sp>
        <p:nvSpPr>
          <p:cNvPr id="5" name="テキスト ボックス 4">
            <a:extLst>
              <a:ext uri="{FF2B5EF4-FFF2-40B4-BE49-F238E27FC236}">
                <a16:creationId xmlns:a16="http://schemas.microsoft.com/office/drawing/2014/main" id="{81F51C22-8088-2A5B-8E28-6B587144CF82}"/>
              </a:ext>
            </a:extLst>
          </p:cNvPr>
          <p:cNvSpPr txBox="1"/>
          <p:nvPr/>
        </p:nvSpPr>
        <p:spPr>
          <a:xfrm>
            <a:off x="2957512" y="4105275"/>
            <a:ext cx="914400" cy="914400"/>
          </a:xfrm>
          <a:prstGeom prst="rect">
            <a:avLst/>
          </a:prstGeom>
          <a:noFill/>
        </p:spPr>
        <p:txBody>
          <a:bodyPr wrap="square" rtlCol="0">
            <a:spAutoFit/>
          </a:bodyPr>
          <a:lstStyle/>
          <a:p>
            <a:endParaRPr kumimoji="1" lang="ja-JP" altLang="en-US"/>
          </a:p>
        </p:txBody>
      </p:sp>
    </p:spTree>
    <p:extLst>
      <p:ext uri="{BB962C8B-B14F-4D97-AF65-F5344CB8AC3E}">
        <p14:creationId xmlns:p14="http://schemas.microsoft.com/office/powerpoint/2010/main" val="2996043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2454" y="5076056"/>
            <a:ext cx="6282456" cy="2736304"/>
          </a:xfrm>
          <a:noFill/>
        </p:spPr>
        <p:txBody>
          <a:bodyPr>
            <a:normAutofit fontScale="90000"/>
          </a:bodyPr>
          <a:lstStyle/>
          <a:p>
            <a:pPr algn="l"/>
            <a:r>
              <a:rPr lang="en-US" altLang="ja-JP" sz="1800" dirty="0">
                <a:latin typeface="Meiryo UI" pitchFamily="50" charset="-128"/>
                <a:ea typeface="Meiryo UI" pitchFamily="50" charset="-128"/>
                <a:cs typeface="Meiryo UI" pitchFamily="50" charset="-128"/>
              </a:rPr>
              <a:t>【</a:t>
            </a:r>
            <a:r>
              <a:rPr lang="ja-JP" altLang="en-US" sz="1800" dirty="0">
                <a:latin typeface="Meiryo UI" pitchFamily="50" charset="-128"/>
                <a:ea typeface="Meiryo UI" pitchFamily="50" charset="-128"/>
                <a:cs typeface="Meiryo UI" pitchFamily="50" charset="-128"/>
              </a:rPr>
              <a:t>申込締切</a:t>
            </a:r>
            <a:r>
              <a:rPr lang="en-US" altLang="ja-JP" sz="1800" dirty="0">
                <a:latin typeface="Meiryo UI" pitchFamily="50" charset="-128"/>
                <a:ea typeface="Meiryo UI" pitchFamily="50" charset="-128"/>
                <a:cs typeface="Meiryo UI" pitchFamily="50" charset="-128"/>
              </a:rPr>
              <a:t>】</a:t>
            </a:r>
            <a:r>
              <a:rPr lang="ja-JP" altLang="en-US" sz="1800" dirty="0">
                <a:latin typeface="Meiryo UI" pitchFamily="50" charset="-128"/>
                <a:ea typeface="Meiryo UI" pitchFamily="50" charset="-128"/>
                <a:cs typeface="Meiryo UI" pitchFamily="50" charset="-128"/>
              </a:rPr>
              <a:t>　 </a:t>
            </a:r>
            <a:r>
              <a:rPr lang="ja-JP" altLang="en-US" sz="1800" b="1" dirty="0">
                <a:solidFill>
                  <a:srgbClr val="FF0000"/>
                </a:solidFill>
                <a:latin typeface="Meiryo UI" pitchFamily="50" charset="-128"/>
                <a:ea typeface="Meiryo UI" pitchFamily="50" charset="-128"/>
                <a:cs typeface="Meiryo UI" pitchFamily="50" charset="-128"/>
              </a:rPr>
              <a:t>令和</a:t>
            </a:r>
            <a:r>
              <a:rPr lang="ja-JP" altLang="en-US" sz="1800" b="1" dirty="0" smtClean="0">
                <a:solidFill>
                  <a:srgbClr val="FF0000"/>
                </a:solidFill>
                <a:latin typeface="Meiryo UI" pitchFamily="50" charset="-128"/>
                <a:ea typeface="Meiryo UI" pitchFamily="50" charset="-128"/>
                <a:cs typeface="Meiryo UI" pitchFamily="50" charset="-128"/>
              </a:rPr>
              <a:t>５年７月</a:t>
            </a:r>
            <a:r>
              <a:rPr lang="ja-JP" altLang="en-US" sz="1800" b="1" dirty="0">
                <a:solidFill>
                  <a:srgbClr val="FF0000"/>
                </a:solidFill>
                <a:latin typeface="Meiryo UI" pitchFamily="50" charset="-128"/>
                <a:ea typeface="Meiryo UI" pitchFamily="50" charset="-128"/>
                <a:cs typeface="Meiryo UI" pitchFamily="50" charset="-128"/>
              </a:rPr>
              <a:t>５</a:t>
            </a:r>
            <a:r>
              <a:rPr lang="ja-JP" altLang="en-US" sz="1800" b="1" dirty="0" smtClean="0">
                <a:solidFill>
                  <a:srgbClr val="FF0000"/>
                </a:solidFill>
                <a:latin typeface="Meiryo UI" pitchFamily="50" charset="-128"/>
                <a:ea typeface="Meiryo UI" pitchFamily="50" charset="-128"/>
                <a:cs typeface="Meiryo UI" pitchFamily="50" charset="-128"/>
              </a:rPr>
              <a:t>日</a:t>
            </a:r>
            <a:r>
              <a:rPr lang="ja-JP" altLang="en-US" sz="1800" b="1" dirty="0" smtClean="0">
                <a:solidFill>
                  <a:srgbClr val="FF0000"/>
                </a:solidFill>
                <a:latin typeface="Meiryo UI" pitchFamily="50" charset="-128"/>
                <a:ea typeface="Meiryo UI" pitchFamily="50" charset="-128"/>
                <a:cs typeface="Meiryo UI" pitchFamily="50" charset="-128"/>
              </a:rPr>
              <a:t>（水）</a:t>
            </a:r>
            <a:r>
              <a:rPr lang="en-US" altLang="ja-JP" sz="1800" b="1" dirty="0">
                <a:solidFill>
                  <a:srgbClr val="FF0000"/>
                </a:solidFill>
                <a:latin typeface="Meiryo UI" pitchFamily="50" charset="-128"/>
                <a:ea typeface="Meiryo UI" pitchFamily="50" charset="-128"/>
                <a:cs typeface="Meiryo UI" pitchFamily="50" charset="-128"/>
              </a:rPr>
              <a:t/>
            </a:r>
            <a:br>
              <a:rPr lang="en-US" altLang="ja-JP" sz="1800" b="1" dirty="0">
                <a:solidFill>
                  <a:srgbClr val="FF0000"/>
                </a:solidFill>
                <a:latin typeface="Meiryo UI" pitchFamily="50" charset="-128"/>
                <a:ea typeface="Meiryo UI" pitchFamily="50" charset="-128"/>
                <a:cs typeface="Meiryo UI" pitchFamily="50" charset="-128"/>
              </a:rPr>
            </a:br>
            <a:r>
              <a:rPr lang="en-US" altLang="ja-JP" sz="1800" dirty="0">
                <a:latin typeface="Meiryo UI" pitchFamily="50" charset="-128"/>
                <a:ea typeface="Meiryo UI" pitchFamily="50" charset="-128"/>
                <a:cs typeface="Meiryo UI" pitchFamily="50" charset="-128"/>
              </a:rPr>
              <a:t>【</a:t>
            </a:r>
            <a:r>
              <a:rPr lang="ja-JP" altLang="en-US" sz="1800" dirty="0">
                <a:latin typeface="Meiryo UI" pitchFamily="50" charset="-128"/>
                <a:ea typeface="Meiryo UI" pitchFamily="50" charset="-128"/>
                <a:cs typeface="Meiryo UI" pitchFamily="50" charset="-128"/>
              </a:rPr>
              <a:t>申込方法</a:t>
            </a:r>
            <a:r>
              <a:rPr lang="en-US" altLang="ja-JP" sz="1800" dirty="0">
                <a:latin typeface="Meiryo UI" pitchFamily="50" charset="-128"/>
                <a:ea typeface="Meiryo UI" pitchFamily="50" charset="-128"/>
                <a:cs typeface="Meiryo UI" pitchFamily="50" charset="-128"/>
              </a:rPr>
              <a:t>】</a:t>
            </a:r>
            <a:r>
              <a:rPr lang="ja-JP" altLang="en-US" sz="1800" b="1" dirty="0">
                <a:latin typeface="Meiryo UI" pitchFamily="50" charset="-128"/>
                <a:ea typeface="Meiryo UI" pitchFamily="50" charset="-128"/>
                <a:cs typeface="Meiryo UI" pitchFamily="50" charset="-128"/>
              </a:rPr>
              <a:t>　</a:t>
            </a:r>
            <a:r>
              <a:rPr lang="en-US" altLang="ja-JP" sz="1600" b="1"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上記の申込書に必要事項をご記入のうえ、下記のいずれかの方法で</a:t>
            </a:r>
            <a:r>
              <a:rPr lang="en-US" altLang="ja-JP" sz="1400" b="1" dirty="0">
                <a:latin typeface="Meiryo UI" pitchFamily="50" charset="-128"/>
                <a:ea typeface="Meiryo UI" pitchFamily="50" charset="-128"/>
                <a:cs typeface="Meiryo UI" pitchFamily="50" charset="-128"/>
              </a:rPr>
              <a:t/>
            </a:r>
            <a:br>
              <a:rPr lang="en-US" altLang="ja-JP" sz="1400" b="1" dirty="0">
                <a:latin typeface="Meiryo UI" pitchFamily="50" charset="-128"/>
                <a:ea typeface="Meiryo UI" pitchFamily="50" charset="-128"/>
                <a:cs typeface="Meiryo UI" pitchFamily="50" charset="-128"/>
              </a:rPr>
            </a:br>
            <a:r>
              <a:rPr lang="ja-JP" altLang="en-US" sz="1400" b="1"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r>
              <a:rPr lang="ja-JP" altLang="en-US" sz="1600"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お申し込みください。</a:t>
            </a:r>
            <a:r>
              <a:rPr lang="en-US" altLang="ja-JP" sz="1400" b="1" dirty="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（７月</a:t>
            </a:r>
            <a:r>
              <a:rPr lang="ja-JP" altLang="en-US" sz="1400">
                <a:latin typeface="Meiryo UI" pitchFamily="50" charset="-128"/>
                <a:ea typeface="Meiryo UI" pitchFamily="50" charset="-128"/>
                <a:cs typeface="Meiryo UI" pitchFamily="50" charset="-128"/>
              </a:rPr>
              <a:t>５</a:t>
            </a:r>
            <a:r>
              <a:rPr lang="ja-JP" altLang="en-US" sz="1400" smtClean="0">
                <a:latin typeface="Meiryo UI" pitchFamily="50" charset="-128"/>
                <a:ea typeface="Meiryo UI" pitchFamily="50" charset="-128"/>
                <a:cs typeface="Meiryo UI" pitchFamily="50" charset="-128"/>
              </a:rPr>
              <a:t>日</a:t>
            </a:r>
            <a:r>
              <a:rPr lang="ja-JP" altLang="en-US" sz="1400" smtClean="0">
                <a:latin typeface="Meiryo UI" pitchFamily="50" charset="-128"/>
                <a:ea typeface="Meiryo UI" pitchFamily="50" charset="-128"/>
                <a:cs typeface="Meiryo UI" pitchFamily="50" charset="-128"/>
              </a:rPr>
              <a:t>（水）</a:t>
            </a:r>
            <a:r>
              <a:rPr lang="ja-JP" altLang="en-US" sz="1400" u="sng" dirty="0">
                <a:solidFill>
                  <a:srgbClr val="FF0000"/>
                </a:solidFill>
                <a:latin typeface="Meiryo UI" pitchFamily="50" charset="-128"/>
                <a:ea typeface="Meiryo UI" pitchFamily="50" charset="-128"/>
                <a:cs typeface="Meiryo UI" pitchFamily="50" charset="-128"/>
              </a:rPr>
              <a:t>必着</a:t>
            </a:r>
            <a:r>
              <a:rPr lang="ja-JP" altLang="en-US" sz="1400" dirty="0">
                <a:latin typeface="Meiryo UI" pitchFamily="50" charset="-128"/>
                <a:ea typeface="Meiryo UI" pitchFamily="50" charset="-128"/>
                <a:cs typeface="Meiryo UI" pitchFamily="50" charset="-128"/>
              </a:rPr>
              <a:t>）</a:t>
            </a:r>
            <a:r>
              <a:rPr lang="en-US" altLang="ja-JP" sz="1600" dirty="0">
                <a:latin typeface="Meiryo UI" pitchFamily="50" charset="-128"/>
                <a:ea typeface="Meiryo UI" pitchFamily="50" charset="-128"/>
                <a:cs typeface="Meiryo UI" pitchFamily="50" charset="-128"/>
              </a:rPr>
              <a:t/>
            </a:r>
            <a:br>
              <a:rPr lang="en-US" altLang="ja-JP" sz="1600" dirty="0">
                <a:latin typeface="Meiryo UI" pitchFamily="50" charset="-128"/>
                <a:ea typeface="Meiryo UI" pitchFamily="50" charset="-128"/>
                <a:cs typeface="Meiryo UI" pitchFamily="50" charset="-128"/>
              </a:rPr>
            </a:br>
            <a:r>
              <a:rPr lang="ja-JP" altLang="en-US" sz="1600" dirty="0">
                <a:latin typeface="Meiryo UI" pitchFamily="50" charset="-128"/>
                <a:ea typeface="Meiryo UI" pitchFamily="50" charset="-128"/>
                <a:cs typeface="Meiryo UI" pitchFamily="50" charset="-128"/>
              </a:rPr>
              <a:t>①</a:t>
            </a:r>
            <a:r>
              <a:rPr lang="en-US" altLang="ja-JP" sz="1600" dirty="0">
                <a:latin typeface="Meiryo UI" pitchFamily="50" charset="-128"/>
                <a:ea typeface="Meiryo UI" pitchFamily="50" charset="-128"/>
                <a:cs typeface="Meiryo UI" pitchFamily="50" charset="-128"/>
              </a:rPr>
              <a:t>FAX</a:t>
            </a:r>
            <a:r>
              <a:rPr lang="ja-JP" altLang="en-US" sz="1600" dirty="0">
                <a:latin typeface="Meiryo UI" pitchFamily="50" charset="-128"/>
                <a:ea typeface="Meiryo UI" pitchFamily="50" charset="-128"/>
                <a:cs typeface="Meiryo UI" pitchFamily="50" charset="-128"/>
              </a:rPr>
              <a:t>の場合：</a:t>
            </a:r>
            <a:r>
              <a:rPr lang="en-US" altLang="ja-JP" sz="1600" b="1" dirty="0">
                <a:solidFill>
                  <a:srgbClr val="FF0000"/>
                </a:solidFill>
                <a:latin typeface="Meiryo UI" pitchFamily="50" charset="-128"/>
                <a:ea typeface="Meiryo UI" pitchFamily="50" charset="-128"/>
                <a:cs typeface="Meiryo UI" pitchFamily="50" charset="-128"/>
              </a:rPr>
              <a:t>FAX 054-260-7470</a:t>
            </a:r>
            <a:r>
              <a:rPr lang="ja-JP" altLang="en-US" sz="1400" dirty="0">
                <a:solidFill>
                  <a:prstClr val="black"/>
                </a:solidFill>
                <a:latin typeface="Meiryo UI" pitchFamily="50" charset="-128"/>
                <a:ea typeface="Meiryo UI" pitchFamily="50" charset="-128"/>
                <a:cs typeface="Meiryo UI" pitchFamily="50" charset="-128"/>
              </a:rPr>
              <a:t>　　　　　　　　　　</a:t>
            </a:r>
            <a:r>
              <a:rPr lang="en-US" altLang="ja-JP" sz="500" dirty="0">
                <a:latin typeface="Meiryo UI" pitchFamily="50" charset="-128"/>
                <a:ea typeface="Meiryo UI" pitchFamily="50" charset="-128"/>
                <a:cs typeface="Meiryo UI" pitchFamily="50" charset="-128"/>
              </a:rPr>
              <a:t/>
            </a:r>
            <a:br>
              <a:rPr lang="en-US" altLang="ja-JP" sz="500" dirty="0">
                <a:latin typeface="Meiryo UI" pitchFamily="50" charset="-128"/>
                <a:ea typeface="Meiryo UI" pitchFamily="50" charset="-128"/>
                <a:cs typeface="Meiryo UI" pitchFamily="50" charset="-128"/>
              </a:rPr>
            </a:br>
            <a:r>
              <a:rPr lang="ja-JP" altLang="en-US" sz="1600" dirty="0">
                <a:latin typeface="Meiryo UI" pitchFamily="50" charset="-128"/>
                <a:ea typeface="Meiryo UI" pitchFamily="50" charset="-128"/>
                <a:cs typeface="Meiryo UI" pitchFamily="50" charset="-128"/>
              </a:rPr>
              <a:t>②郵送の場合：</a:t>
            </a:r>
            <a:r>
              <a:rPr lang="ja-JP" altLang="en-US" sz="1600" b="1" dirty="0">
                <a:latin typeface="Meiryo UI" pitchFamily="50" charset="-128"/>
                <a:ea typeface="Meiryo UI" pitchFamily="50" charset="-128"/>
                <a:cs typeface="Meiryo UI" pitchFamily="50" charset="-128"/>
              </a:rPr>
              <a:t>〒</a:t>
            </a:r>
            <a:r>
              <a:rPr lang="en-US" altLang="ja-JP" sz="1600" b="1" dirty="0">
                <a:latin typeface="Meiryo UI" pitchFamily="50" charset="-128"/>
                <a:ea typeface="Meiryo UI" pitchFamily="50" charset="-128"/>
                <a:cs typeface="Meiryo UI" pitchFamily="50" charset="-128"/>
              </a:rPr>
              <a:t>422-8074</a:t>
            </a:r>
            <a:r>
              <a:rPr lang="ja-JP" altLang="en-US" sz="1600" b="1" dirty="0">
                <a:latin typeface="Meiryo UI" pitchFamily="50" charset="-128"/>
                <a:ea typeface="Meiryo UI" pitchFamily="50" charset="-128"/>
                <a:cs typeface="Meiryo UI" pitchFamily="50" charset="-128"/>
              </a:rPr>
              <a:t>　</a:t>
            </a:r>
            <a:r>
              <a:rPr lang="en-US" altLang="ja-JP" sz="1600" b="1" dirty="0">
                <a:latin typeface="Meiryo UI" pitchFamily="50" charset="-128"/>
                <a:ea typeface="Meiryo UI" pitchFamily="50" charset="-128"/>
                <a:cs typeface="Meiryo UI" pitchFamily="50" charset="-128"/>
              </a:rPr>
              <a:t/>
            </a:r>
            <a:br>
              <a:rPr lang="en-US" altLang="ja-JP" sz="1600" b="1" dirty="0">
                <a:latin typeface="Meiryo UI" pitchFamily="50" charset="-128"/>
                <a:ea typeface="Meiryo UI" pitchFamily="50" charset="-128"/>
                <a:cs typeface="Meiryo UI" pitchFamily="50" charset="-128"/>
              </a:rPr>
            </a:br>
            <a:r>
              <a:rPr lang="ja-JP" altLang="en-US" sz="1600" b="1" dirty="0">
                <a:latin typeface="Meiryo UI" pitchFamily="50" charset="-128"/>
                <a:ea typeface="Meiryo UI" pitchFamily="50" charset="-128"/>
                <a:cs typeface="Meiryo UI" pitchFamily="50" charset="-128"/>
              </a:rPr>
              <a:t>　　　　　　　　　　 静岡市駿河区南八幡町３番１号</a:t>
            </a:r>
            <a:r>
              <a:rPr lang="en-US" altLang="ja-JP" sz="1600" b="1" dirty="0">
                <a:latin typeface="Meiryo UI" pitchFamily="50" charset="-128"/>
                <a:ea typeface="Meiryo UI" pitchFamily="50" charset="-128"/>
                <a:cs typeface="Meiryo UI" pitchFamily="50" charset="-128"/>
              </a:rPr>
              <a:t/>
            </a:r>
            <a:br>
              <a:rPr lang="en-US" altLang="ja-JP" sz="1600" b="1" dirty="0">
                <a:latin typeface="Meiryo UI" pitchFamily="50" charset="-128"/>
                <a:ea typeface="Meiryo UI" pitchFamily="50" charset="-128"/>
                <a:cs typeface="Meiryo UI" pitchFamily="50" charset="-128"/>
              </a:rPr>
            </a:br>
            <a:r>
              <a:rPr lang="ja-JP" altLang="en-US" sz="1600" b="1" dirty="0">
                <a:latin typeface="Meiryo UI" pitchFamily="50" charset="-128"/>
                <a:ea typeface="Meiryo UI" pitchFamily="50" charset="-128"/>
                <a:cs typeface="Meiryo UI" pitchFamily="50" charset="-128"/>
              </a:rPr>
              <a:t>　　　　　　　　 　　静岡市立南部図書館２階　　静岡市ひきこもり地域支援センター</a:t>
            </a:r>
            <a:r>
              <a:rPr lang="en-US" altLang="ja-JP" sz="1600" b="1" dirty="0">
                <a:latin typeface="Meiryo UI" pitchFamily="50" charset="-128"/>
                <a:ea typeface="Meiryo UI" pitchFamily="50" charset="-128"/>
                <a:cs typeface="Meiryo UI" pitchFamily="50" charset="-128"/>
              </a:rPr>
              <a:t/>
            </a:r>
            <a:br>
              <a:rPr lang="en-US" altLang="ja-JP" sz="1600" b="1" dirty="0">
                <a:latin typeface="Meiryo UI" pitchFamily="50" charset="-128"/>
                <a:ea typeface="Meiryo UI" pitchFamily="50" charset="-128"/>
                <a:cs typeface="Meiryo UI" pitchFamily="50" charset="-128"/>
              </a:rPr>
            </a:br>
            <a:r>
              <a:rPr lang="ja-JP" altLang="en-US" sz="1600" dirty="0">
                <a:latin typeface="Meiryo UI" pitchFamily="50" charset="-128"/>
                <a:ea typeface="Meiryo UI" pitchFamily="50" charset="-128"/>
                <a:cs typeface="Meiryo UI" pitchFamily="50" charset="-128"/>
              </a:rPr>
              <a:t>③持参の場合：上記住所に直接持参。</a:t>
            </a:r>
            <a:r>
              <a:rPr lang="en-US" altLang="ja-JP" sz="1600" dirty="0">
                <a:latin typeface="Meiryo UI" pitchFamily="50" charset="-128"/>
                <a:ea typeface="Meiryo UI" pitchFamily="50" charset="-128"/>
                <a:cs typeface="Meiryo UI" pitchFamily="50" charset="-128"/>
              </a:rPr>
              <a:t/>
            </a:r>
            <a:br>
              <a:rPr lang="en-US" altLang="ja-JP" sz="1600" dirty="0">
                <a:latin typeface="Meiryo UI" pitchFamily="50" charset="-128"/>
                <a:ea typeface="Meiryo UI" pitchFamily="50" charset="-128"/>
                <a:cs typeface="Meiryo UI" pitchFamily="50" charset="-128"/>
              </a:rPr>
            </a:br>
            <a:r>
              <a:rPr lang="ja-JP" altLang="en-US" sz="16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（火～土曜日</a:t>
            </a:r>
            <a:r>
              <a:rPr lang="en-US" altLang="ja-JP" sz="1200" dirty="0">
                <a:latin typeface="Meiryo UI" pitchFamily="50" charset="-128"/>
                <a:ea typeface="Meiryo UI" pitchFamily="50" charset="-128"/>
                <a:cs typeface="Meiryo UI" pitchFamily="50" charset="-128"/>
              </a:rPr>
              <a:t>9</a:t>
            </a:r>
            <a:r>
              <a:rPr lang="ja-JP" altLang="en-US" sz="1200" dirty="0">
                <a:latin typeface="Meiryo UI" pitchFamily="50" charset="-128"/>
                <a:ea typeface="Meiryo UI" pitchFamily="50" charset="-128"/>
                <a:cs typeface="Meiryo UI" pitchFamily="50" charset="-128"/>
              </a:rPr>
              <a:t>：</a:t>
            </a:r>
            <a:r>
              <a:rPr lang="en-US" altLang="ja-JP" sz="1200" dirty="0">
                <a:latin typeface="Meiryo UI" pitchFamily="50" charset="-128"/>
                <a:ea typeface="Meiryo UI" pitchFamily="50" charset="-128"/>
                <a:cs typeface="Meiryo UI" pitchFamily="50" charset="-128"/>
              </a:rPr>
              <a:t>00</a:t>
            </a:r>
            <a:r>
              <a:rPr lang="ja-JP" altLang="en-US" sz="1200" dirty="0">
                <a:latin typeface="Meiryo UI" pitchFamily="50" charset="-128"/>
                <a:ea typeface="Meiryo UI" pitchFamily="50" charset="-128"/>
                <a:cs typeface="Meiryo UI" pitchFamily="50" charset="-128"/>
              </a:rPr>
              <a:t>～</a:t>
            </a:r>
            <a:r>
              <a:rPr lang="en-US" altLang="ja-JP" sz="1200" dirty="0">
                <a:latin typeface="Meiryo UI" pitchFamily="50" charset="-128"/>
                <a:ea typeface="Meiryo UI" pitchFamily="50" charset="-128"/>
                <a:cs typeface="Meiryo UI" pitchFamily="50" charset="-128"/>
              </a:rPr>
              <a:t>17</a:t>
            </a:r>
            <a:r>
              <a:rPr lang="ja-JP" altLang="en-US" sz="1200" dirty="0">
                <a:latin typeface="Meiryo UI" pitchFamily="50" charset="-128"/>
                <a:ea typeface="Meiryo UI" pitchFamily="50" charset="-128"/>
                <a:cs typeface="Meiryo UI" pitchFamily="50" charset="-128"/>
              </a:rPr>
              <a:t>：</a:t>
            </a:r>
            <a:r>
              <a:rPr lang="en-US" altLang="ja-JP" sz="1200" dirty="0">
                <a:latin typeface="Meiryo UI" pitchFamily="50" charset="-128"/>
                <a:ea typeface="Meiryo UI" pitchFamily="50" charset="-128"/>
                <a:cs typeface="Meiryo UI" pitchFamily="50" charset="-128"/>
              </a:rPr>
              <a:t>00※</a:t>
            </a:r>
            <a:r>
              <a:rPr lang="ja-JP" altLang="en-US" sz="1200" dirty="0">
                <a:latin typeface="Meiryo UI" pitchFamily="50" charset="-128"/>
                <a:ea typeface="Meiryo UI" pitchFamily="50" charset="-128"/>
                <a:cs typeface="Meiryo UI" pitchFamily="50" charset="-128"/>
              </a:rPr>
              <a:t>ただし、祝日は除く。）</a:t>
            </a:r>
            <a:r>
              <a:rPr lang="ja-JP" altLang="en-US" sz="1200" b="1"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ja-JP" altLang="en-US" sz="1200" dirty="0">
                <a:solidFill>
                  <a:srgbClr val="FF0000"/>
                </a:solidFill>
                <a:latin typeface="Meiryo UI" pitchFamily="50" charset="-128"/>
                <a:ea typeface="Meiryo UI" pitchFamily="50" charset="-128"/>
                <a:cs typeface="Meiryo UI" pitchFamily="50" charset="-128"/>
              </a:rPr>
              <a:t>　</a:t>
            </a:r>
            <a:r>
              <a:rPr lang="en-US" altLang="ja-JP" sz="1200" dirty="0">
                <a:solidFill>
                  <a:srgbClr val="FF0000"/>
                </a:solidFill>
                <a:latin typeface="Meiryo UI" pitchFamily="50" charset="-128"/>
                <a:ea typeface="Meiryo UI" pitchFamily="50" charset="-128"/>
                <a:cs typeface="Meiryo UI" pitchFamily="50" charset="-128"/>
              </a:rPr>
              <a:t/>
            </a:r>
            <a:br>
              <a:rPr lang="en-US" altLang="ja-JP" sz="1200" dirty="0">
                <a:solidFill>
                  <a:srgbClr val="FF0000"/>
                </a:solidFill>
                <a:latin typeface="Meiryo UI" pitchFamily="50" charset="-128"/>
                <a:ea typeface="Meiryo UI" pitchFamily="50" charset="-128"/>
                <a:cs typeface="Meiryo UI" pitchFamily="50" charset="-128"/>
              </a:rPr>
            </a:br>
            <a:r>
              <a:rPr lang="ja-JP" altLang="en-US" sz="1600" dirty="0">
                <a:solidFill>
                  <a:srgbClr val="FF0000"/>
                </a:solidFill>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
            </a:r>
            <a:br>
              <a:rPr lang="en-US" altLang="ja-JP" sz="1400" dirty="0">
                <a:latin typeface="Meiryo UI" pitchFamily="50" charset="-128"/>
                <a:ea typeface="Meiryo UI" pitchFamily="50" charset="-128"/>
                <a:cs typeface="Meiryo UI" pitchFamily="50" charset="-128"/>
              </a:rPr>
            </a:br>
            <a:r>
              <a:rPr lang="ja-JP" altLang="en-US" sz="1100" dirty="0">
                <a:latin typeface="Meiryo UI" pitchFamily="50" charset="-128"/>
                <a:ea typeface="Meiryo UI" pitchFamily="50" charset="-128"/>
                <a:cs typeface="Meiryo UI" pitchFamily="50" charset="-128"/>
              </a:rPr>
              <a:t>ご記入いただいた個人情報は、本講座及び「静岡シチズンカレッジ</a:t>
            </a:r>
            <a:r>
              <a:rPr lang="ja-JP" altLang="en-US" sz="1100" dirty="0" err="1">
                <a:latin typeface="Meiryo UI" pitchFamily="50" charset="-128"/>
                <a:ea typeface="Meiryo UI" pitchFamily="50" charset="-128"/>
                <a:cs typeface="Meiryo UI" pitchFamily="50" charset="-128"/>
              </a:rPr>
              <a:t>こ</a:t>
            </a:r>
            <a:r>
              <a:rPr lang="ja-JP" altLang="en-US" sz="1100" dirty="0">
                <a:latin typeface="Meiryo UI" pitchFamily="50" charset="-128"/>
                <a:ea typeface="Meiryo UI" pitchFamily="50" charset="-128"/>
                <a:cs typeface="Meiryo UI" pitchFamily="50" charset="-128"/>
              </a:rPr>
              <a:t>・こ・に」に関する受講申込みの受付、選考結果の通知、講座の 運営、市の事業への協力依頼、追跡調査アンケートの送付等に使用させていただきます。</a:t>
            </a:r>
            <a:r>
              <a:rPr lang="en-US" altLang="ja-JP" sz="1100" dirty="0">
                <a:latin typeface="Meiryo UI" pitchFamily="50" charset="-128"/>
                <a:ea typeface="Meiryo UI" pitchFamily="50" charset="-128"/>
                <a:cs typeface="Meiryo UI" pitchFamily="50" charset="-128"/>
              </a:rPr>
              <a:t/>
            </a:r>
            <a:br>
              <a:rPr lang="en-US" altLang="ja-JP" sz="1100" dirty="0">
                <a:latin typeface="Meiryo UI" pitchFamily="50" charset="-128"/>
                <a:ea typeface="Meiryo UI" pitchFamily="50" charset="-128"/>
                <a:cs typeface="Meiryo UI" pitchFamily="50" charset="-128"/>
              </a:rPr>
            </a:br>
            <a:r>
              <a:rPr lang="ja-JP" altLang="en-US" sz="1100" dirty="0">
                <a:latin typeface="Meiryo UI" pitchFamily="50" charset="-128"/>
                <a:ea typeface="Meiryo UI" pitchFamily="50" charset="-128"/>
                <a:cs typeface="Meiryo UI" pitchFamily="50" charset="-128"/>
              </a:rPr>
              <a:t>本申込書の提出をもって上記に同意を得たものとします。</a:t>
            </a:r>
            <a:endParaRPr kumimoji="1" lang="ja-JP" altLang="en-US" sz="1200" dirty="0">
              <a:latin typeface="Meiryo UI" pitchFamily="50" charset="-128"/>
              <a:ea typeface="Meiryo UI" pitchFamily="50" charset="-128"/>
              <a:cs typeface="Meiryo UI" pitchFamily="50" charset="-128"/>
            </a:endParaRPr>
          </a:p>
        </p:txBody>
      </p:sp>
      <p:sp>
        <p:nvSpPr>
          <p:cNvPr id="3" name="コンテンツ プレースホルダー 2"/>
          <p:cNvSpPr>
            <a:spLocks noGrp="1"/>
          </p:cNvSpPr>
          <p:nvPr>
            <p:ph idx="1"/>
          </p:nvPr>
        </p:nvSpPr>
        <p:spPr>
          <a:xfrm>
            <a:off x="0" y="107504"/>
            <a:ext cx="6867038" cy="5148065"/>
          </a:xfrm>
          <a:ln w="28575" cmpd="tri">
            <a:noFill/>
          </a:ln>
        </p:spPr>
        <p:txBody>
          <a:bodyPr>
            <a:normAutofit/>
          </a:bodyPr>
          <a:lstStyle/>
          <a:p>
            <a:pPr marL="0" indent="0" algn="ctr">
              <a:buNone/>
            </a:pPr>
            <a:r>
              <a:rPr lang="ja-JP" altLang="en-US" sz="2000" b="1" dirty="0">
                <a:latin typeface="Meiryo UI" pitchFamily="50" charset="-128"/>
                <a:ea typeface="Meiryo UI" pitchFamily="50" charset="-128"/>
                <a:cs typeface="Meiryo UI" pitchFamily="50" charset="-128"/>
              </a:rPr>
              <a:t>　ひきこもりサポーター養成講座</a:t>
            </a:r>
            <a:r>
              <a:rPr kumimoji="1" lang="ja-JP" altLang="en-US" sz="2000" b="1" dirty="0">
                <a:latin typeface="Meiryo UI" pitchFamily="50" charset="-128"/>
                <a:ea typeface="Meiryo UI" pitchFamily="50" charset="-128"/>
                <a:cs typeface="Meiryo UI" pitchFamily="50" charset="-128"/>
              </a:rPr>
              <a:t>申込書</a:t>
            </a:r>
            <a:r>
              <a:rPr kumimoji="1" lang="ja-JP" altLang="en-US" sz="1200" b="1" dirty="0">
                <a:latin typeface="Meiryo UI" pitchFamily="50" charset="-128"/>
                <a:ea typeface="Meiryo UI" pitchFamily="50" charset="-128"/>
                <a:cs typeface="Meiryo UI" pitchFamily="50" charset="-128"/>
              </a:rPr>
              <a:t>（全６回）</a:t>
            </a:r>
            <a:endParaRPr kumimoji="1" lang="en-US" altLang="ja-JP" sz="1200" b="1" dirty="0">
              <a:latin typeface="Meiryo UI" pitchFamily="50" charset="-128"/>
              <a:ea typeface="Meiryo UI" pitchFamily="50" charset="-128"/>
              <a:cs typeface="Meiryo UI"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362016368"/>
              </p:ext>
            </p:extLst>
          </p:nvPr>
        </p:nvGraphicFramePr>
        <p:xfrm>
          <a:off x="292291" y="683568"/>
          <a:ext cx="6172199" cy="4350602"/>
        </p:xfrm>
        <a:graphic>
          <a:graphicData uri="http://schemas.openxmlformats.org/drawingml/2006/table">
            <a:tbl>
              <a:tblPr/>
              <a:tblGrid>
                <a:gridCol w="792088">
                  <a:extLst>
                    <a:ext uri="{9D8B030D-6E8A-4147-A177-3AD203B41FA5}">
                      <a16:colId xmlns:a16="http://schemas.microsoft.com/office/drawing/2014/main" val="20000"/>
                    </a:ext>
                  </a:extLst>
                </a:gridCol>
                <a:gridCol w="2560645">
                  <a:extLst>
                    <a:ext uri="{9D8B030D-6E8A-4147-A177-3AD203B41FA5}">
                      <a16:colId xmlns:a16="http://schemas.microsoft.com/office/drawing/2014/main" val="20001"/>
                    </a:ext>
                  </a:extLst>
                </a:gridCol>
                <a:gridCol w="792088">
                  <a:extLst>
                    <a:ext uri="{9D8B030D-6E8A-4147-A177-3AD203B41FA5}">
                      <a16:colId xmlns:a16="http://schemas.microsoft.com/office/drawing/2014/main" val="20004"/>
                    </a:ext>
                  </a:extLst>
                </a:gridCol>
                <a:gridCol w="2027378">
                  <a:extLst>
                    <a:ext uri="{9D8B030D-6E8A-4147-A177-3AD203B41FA5}">
                      <a16:colId xmlns:a16="http://schemas.microsoft.com/office/drawing/2014/main" val="20005"/>
                    </a:ext>
                  </a:extLst>
                </a:gridCol>
              </a:tblGrid>
              <a:tr h="567216">
                <a:tc>
                  <a:txBody>
                    <a:bodyPr/>
                    <a:lstStyle/>
                    <a:p>
                      <a:pPr algn="ctr" fontAlgn="ctr"/>
                      <a:r>
                        <a:rPr lang="ja-JP" altLang="en-US" sz="9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ふ り が な</a:t>
                      </a:r>
                      <a:r>
                        <a:rPr lang="ja-JP" altLang="en-US" sz="10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r>
                      <a:br>
                        <a:rPr lang="ja-JP" altLang="en-US" sz="10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氏　　 名</a:t>
                      </a:r>
                    </a:p>
                  </a:txBody>
                  <a:tcPr marL="8971" marR="8971" marT="89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L="8971" marR="8971" marT="89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生　年</a:t>
                      </a:r>
                      <a:br>
                        <a:rPr lang="ja-JP" altLang="en-US"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　日</a:t>
                      </a:r>
                    </a:p>
                  </a:txBody>
                  <a:tcPr marL="8971" marR="8971" marT="89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昭・平　　年　　月　　日</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endParaRPr lang="en-US" altLang="ja-JP" sz="105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（満　　歳）</a:t>
                      </a:r>
                    </a:p>
                  </a:txBody>
                  <a:tcPr marL="8971" marR="8971" marT="89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4098">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住     所</a:t>
                      </a:r>
                    </a:p>
                  </a:txBody>
                  <a:tcPr marL="8971" marR="8971" marT="89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t"/>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L="8971" marR="8971" marT="89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512363">
                <a:tc>
                  <a:txBody>
                    <a:bodyPr/>
                    <a:lstStyle/>
                    <a:p>
                      <a:pPr algn="ctr" fontAlgn="ctr"/>
                      <a:r>
                        <a:rPr lang="en-US"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Ｔ Ｅ Ｌ</a:t>
                      </a:r>
                    </a:p>
                  </a:txBody>
                  <a:tcPr marL="8971" marR="8971" marT="89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携帯電話　　　　（　　　　）　　　　</a:t>
                      </a: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自宅電話　</a:t>
                      </a: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054</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　　　　</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L="8971" marR="8971" marT="89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75511">
                <a:tc>
                  <a:txBody>
                    <a:bodyPr/>
                    <a:lstStyle/>
                    <a:p>
                      <a:pPr algn="ctr" fontAlgn="ctr"/>
                      <a:r>
                        <a:rPr lang="en-US"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Ｅ-mail</a:t>
                      </a:r>
                    </a:p>
                  </a:txBody>
                  <a:tcPr marL="8971" marR="8971" marT="89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　　 　　　　　 　　</a:t>
                      </a:r>
                    </a:p>
                  </a:txBody>
                  <a:tcPr marL="8971" marR="8971" marT="89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06364">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所   属</a:t>
                      </a:r>
                      <a:endParaRPr lang="en-US" altLang="ja-JP"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（あれば）</a:t>
                      </a:r>
                    </a:p>
                  </a:txBody>
                  <a:tcPr marL="8971" marR="8971" marT="89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L="8971" marR="8971" marT="89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1616987">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志望動機</a:t>
                      </a:r>
                    </a:p>
                  </a:txBody>
                  <a:tcPr marL="8971" marR="8971" marT="89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L="8971" marR="8971" marT="89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423295">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受講後の</a:t>
                      </a:r>
                      <a:endParaRPr lang="en-US" altLang="ja-JP"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活動希望</a:t>
                      </a:r>
                    </a:p>
                  </a:txBody>
                  <a:tcPr marL="8971" marR="8971" marT="89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ひきこもりサポーターとしての活動を希望（　する　・　しない　）</a:t>
                      </a:r>
                    </a:p>
                  </a:txBody>
                  <a:tcPr marL="8971" marR="8971" marT="89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7" name="タイトル 1"/>
          <p:cNvSpPr txBox="1">
            <a:spLocks/>
          </p:cNvSpPr>
          <p:nvPr/>
        </p:nvSpPr>
        <p:spPr>
          <a:xfrm>
            <a:off x="-5318" y="7884369"/>
            <a:ext cx="6858000" cy="12596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no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a:latin typeface="Meiryo UI" pitchFamily="50" charset="-128"/>
                <a:ea typeface="Meiryo UI" pitchFamily="50" charset="-128"/>
                <a:cs typeface="Meiryo UI" pitchFamily="50" charset="-128"/>
              </a:rPr>
              <a:t>　静岡市子ども未来局 青少年育成課 子ども若者相談センター</a:t>
            </a:r>
            <a:endParaRPr lang="en-US" altLang="ja-JP" sz="1600" b="1" dirty="0">
              <a:latin typeface="Meiryo UI" pitchFamily="50" charset="-128"/>
              <a:ea typeface="Meiryo UI" pitchFamily="50" charset="-128"/>
              <a:cs typeface="Meiryo UI" pitchFamily="50" charset="-128"/>
            </a:endParaRPr>
          </a:p>
          <a:p>
            <a:pPr algn="l"/>
            <a:r>
              <a:rPr lang="ja-JP" altLang="en-US" sz="1600" b="1" dirty="0">
                <a:latin typeface="Meiryo UI" pitchFamily="50" charset="-128"/>
                <a:ea typeface="Meiryo UI" pitchFamily="50" charset="-128"/>
                <a:cs typeface="Meiryo UI" pitchFamily="50" charset="-128"/>
              </a:rPr>
              <a:t>　静岡市ひきこもり地域支援センター　ＤａｎＤａｎしずおか </a:t>
            </a:r>
            <a:endParaRPr lang="en-US" altLang="ja-JP" sz="1600" b="1" dirty="0">
              <a:latin typeface="Meiryo UI" pitchFamily="50" charset="-128"/>
              <a:ea typeface="Meiryo UI" pitchFamily="50" charset="-128"/>
              <a:cs typeface="Meiryo UI" pitchFamily="50" charset="-128"/>
            </a:endParaRPr>
          </a:p>
          <a:p>
            <a:pPr algn="l"/>
            <a:r>
              <a:rPr lang="ja-JP" altLang="en-US" sz="1100" dirty="0">
                <a:latin typeface="Meiryo UI" pitchFamily="50" charset="-128"/>
                <a:ea typeface="Meiryo UI" pitchFamily="50" charset="-128"/>
                <a:cs typeface="Meiryo UI" pitchFamily="50" charset="-128"/>
              </a:rPr>
              <a:t>　 </a:t>
            </a:r>
            <a:r>
              <a:rPr lang="ja-JP" altLang="en-US" sz="1100" b="1" dirty="0">
                <a:latin typeface="Meiryo UI" pitchFamily="50" charset="-128"/>
                <a:ea typeface="Meiryo UI" pitchFamily="50" charset="-128"/>
                <a:cs typeface="Meiryo UI" pitchFamily="50" charset="-128"/>
              </a:rPr>
              <a:t>ひきこもりの専門相談窓口</a:t>
            </a:r>
            <a:r>
              <a:rPr lang="ja-JP" altLang="en-US" sz="1100" dirty="0">
                <a:latin typeface="Meiryo UI" pitchFamily="50" charset="-128"/>
                <a:ea typeface="Meiryo UI" pitchFamily="50" charset="-128"/>
                <a:cs typeface="Meiryo UI" pitchFamily="50" charset="-128"/>
              </a:rPr>
              <a:t>として、静岡市が平成</a:t>
            </a:r>
            <a:r>
              <a:rPr lang="en-US" altLang="ja-JP" sz="1100" dirty="0">
                <a:latin typeface="Meiryo UI" pitchFamily="50" charset="-128"/>
                <a:ea typeface="Meiryo UI" pitchFamily="50" charset="-128"/>
                <a:cs typeface="Meiryo UI" pitchFamily="50" charset="-128"/>
              </a:rPr>
              <a:t>27</a:t>
            </a:r>
            <a:r>
              <a:rPr lang="ja-JP" altLang="en-US" sz="1100" dirty="0">
                <a:latin typeface="Meiryo UI" pitchFamily="50" charset="-128"/>
                <a:ea typeface="Meiryo UI" pitchFamily="50" charset="-128"/>
                <a:cs typeface="Meiryo UI" pitchFamily="50" charset="-128"/>
              </a:rPr>
              <a:t>年</a:t>
            </a:r>
            <a:r>
              <a:rPr lang="en-US" altLang="ja-JP" sz="1100" dirty="0">
                <a:latin typeface="Meiryo UI" pitchFamily="50" charset="-128"/>
                <a:ea typeface="Meiryo UI" pitchFamily="50" charset="-128"/>
                <a:cs typeface="Meiryo UI" pitchFamily="50" charset="-128"/>
              </a:rPr>
              <a:t>4</a:t>
            </a:r>
            <a:r>
              <a:rPr lang="ja-JP" altLang="en-US" sz="1100" dirty="0">
                <a:latin typeface="Meiryo UI" pitchFamily="50" charset="-128"/>
                <a:ea typeface="Meiryo UI" pitchFamily="50" charset="-128"/>
                <a:cs typeface="Meiryo UI" pitchFamily="50" charset="-128"/>
              </a:rPr>
              <a:t>月</a:t>
            </a:r>
            <a:r>
              <a:rPr lang="en-US" altLang="ja-JP" sz="1100" dirty="0">
                <a:latin typeface="Meiryo UI" pitchFamily="50" charset="-128"/>
                <a:ea typeface="Meiryo UI" pitchFamily="50" charset="-128"/>
                <a:cs typeface="Meiryo UI" pitchFamily="50" charset="-128"/>
              </a:rPr>
              <a:t>1</a:t>
            </a:r>
            <a:r>
              <a:rPr lang="ja-JP" altLang="en-US" sz="1100" dirty="0">
                <a:latin typeface="Meiryo UI" pitchFamily="50" charset="-128"/>
                <a:ea typeface="Meiryo UI" pitchFamily="50" charset="-128"/>
                <a:cs typeface="Meiryo UI" pitchFamily="50" charset="-128"/>
              </a:rPr>
              <a:t>日に開設。相談を中心とした</a:t>
            </a:r>
            <a:endParaRPr lang="en-US" altLang="ja-JP" sz="1100" dirty="0">
              <a:latin typeface="Meiryo UI" pitchFamily="50" charset="-128"/>
              <a:ea typeface="Meiryo UI" pitchFamily="50" charset="-128"/>
              <a:cs typeface="Meiryo UI" pitchFamily="50" charset="-128"/>
            </a:endParaRPr>
          </a:p>
          <a:p>
            <a:pPr algn="l"/>
            <a:r>
              <a:rPr lang="ja-JP" altLang="en-US" sz="1100" dirty="0">
                <a:latin typeface="Meiryo UI" pitchFamily="50" charset="-128"/>
                <a:ea typeface="Meiryo UI" pitchFamily="50" charset="-128"/>
                <a:cs typeface="Meiryo UI" pitchFamily="50" charset="-128"/>
              </a:rPr>
              <a:t>　支援メニューを用意しています。また、関係機関等とも連携を図りながら、相談者とともに一歩</a:t>
            </a:r>
            <a:endParaRPr lang="en-US" altLang="ja-JP" sz="1100" dirty="0">
              <a:latin typeface="Meiryo UI" pitchFamily="50" charset="-128"/>
              <a:ea typeface="Meiryo UI" pitchFamily="50" charset="-128"/>
              <a:cs typeface="Meiryo UI" pitchFamily="50" charset="-128"/>
            </a:endParaRPr>
          </a:p>
          <a:p>
            <a:pPr algn="l"/>
            <a:r>
              <a:rPr lang="ja-JP" altLang="en-US" sz="1100" dirty="0">
                <a:latin typeface="Meiryo UI" pitchFamily="50" charset="-128"/>
                <a:ea typeface="Meiryo UI" pitchFamily="50" charset="-128"/>
                <a:cs typeface="Meiryo UI" pitchFamily="50" charset="-128"/>
              </a:rPr>
              <a:t>　ずつ「だんだん」と社会参加に向けての糸口を探ります。</a:t>
            </a:r>
            <a:endParaRPr lang="en-US" altLang="ja-JP" sz="800" dirty="0">
              <a:latin typeface="Meiryo UI" pitchFamily="50" charset="-128"/>
              <a:ea typeface="Meiryo UI" pitchFamily="50" charset="-128"/>
              <a:cs typeface="Meiryo UI" pitchFamily="50" charset="-128"/>
            </a:endParaRP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1248" y="8155472"/>
            <a:ext cx="717426" cy="717426"/>
          </a:xfrm>
          <a:prstGeom prst="rect">
            <a:avLst/>
          </a:prstGeom>
        </p:spPr>
      </p:pic>
    </p:spTree>
    <p:extLst>
      <p:ext uri="{BB962C8B-B14F-4D97-AF65-F5344CB8AC3E}">
        <p14:creationId xmlns:p14="http://schemas.microsoft.com/office/powerpoint/2010/main" val="21824420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TotalTime>
  <Words>1132</Words>
  <Application>Microsoft Office PowerPoint</Application>
  <PresentationFormat>画面に合わせる (4:3)</PresentationFormat>
  <Paragraphs>114</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メイリオ</vt:lpstr>
      <vt:lpstr>Arial</vt:lpstr>
      <vt:lpstr>Calibri</vt:lpstr>
      <vt:lpstr>Office ​​テーマ</vt:lpstr>
      <vt:lpstr>PowerPoint プレゼンテーション</vt:lpstr>
      <vt:lpstr>【申込締切】　 令和５年７月５日（水） 【申込方法】　 上記の申込書に必要事項をご記入のうえ、下記のいずれかの方法で 　                    お申し込みください。※（７月５日（水）必着） ①FAXの場合：FAX 054-260-7470　　　　　　　　　　 ②郵送の場合：〒422-8074　 　　　　　　　　　　 静岡市駿河区南八幡町３番１号 　　　　　　　　 　　静岡市立南部図書館２階　　静岡市ひきこもり地域支援センター ③持参の場合：上記住所に直接持参。 　　　　　　　　　　（火～土曜日9：00～17：00※ただし、祝日は除く。）　　　　 　　　　　 ご記入いただいた個人情報は、本講座及び「静岡シチズンカレッジこ・こ・に」に関する受講申込みの受付、選考結果の通知、講座の 運営、市の事業への協力依頼、追跡調査アンケートの送付等に使用させていただきます。 本申込書の提出をもって上記に同意を得たものとします。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海野　美奈子</dc:creator>
  <cp:lastModifiedBy>長沼　元基</cp:lastModifiedBy>
  <cp:revision>50</cp:revision>
  <cp:lastPrinted>2023-05-24T07:33:02Z</cp:lastPrinted>
  <dcterms:modified xsi:type="dcterms:W3CDTF">2023-07-05T07:29:55Z</dcterms:modified>
</cp:coreProperties>
</file>